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83" r:id="rId3"/>
    <p:sldId id="257" r:id="rId4"/>
    <p:sldId id="285" r:id="rId5"/>
    <p:sldId id="286" r:id="rId6"/>
    <p:sldId id="287" r:id="rId7"/>
    <p:sldId id="284" r:id="rId8"/>
    <p:sldId id="258" r:id="rId9"/>
    <p:sldId id="259" r:id="rId10"/>
    <p:sldId id="260" r:id="rId11"/>
    <p:sldId id="302" r:id="rId12"/>
    <p:sldId id="303" r:id="rId13"/>
    <p:sldId id="263" r:id="rId14"/>
    <p:sldId id="304" r:id="rId15"/>
    <p:sldId id="261" r:id="rId16"/>
    <p:sldId id="262" r:id="rId17"/>
    <p:sldId id="291" r:id="rId18"/>
    <p:sldId id="295" r:id="rId19"/>
    <p:sldId id="294" r:id="rId20"/>
    <p:sldId id="288" r:id="rId21"/>
    <p:sldId id="269" r:id="rId22"/>
    <p:sldId id="289" r:id="rId23"/>
    <p:sldId id="293" r:id="rId24"/>
    <p:sldId id="265" r:id="rId25"/>
    <p:sldId id="268" r:id="rId26"/>
    <p:sldId id="266" r:id="rId27"/>
    <p:sldId id="296" r:id="rId28"/>
    <p:sldId id="305" r:id="rId29"/>
    <p:sldId id="267" r:id="rId30"/>
    <p:sldId id="272" r:id="rId31"/>
    <p:sldId id="273" r:id="rId32"/>
    <p:sldId id="276" r:id="rId33"/>
    <p:sldId id="275" r:id="rId34"/>
    <p:sldId id="274" r:id="rId35"/>
    <p:sldId id="278" r:id="rId36"/>
    <p:sldId id="301" r:id="rId37"/>
    <p:sldId id="300" r:id="rId38"/>
    <p:sldId id="279" r:id="rId39"/>
    <p:sldId id="280" r:id="rId40"/>
    <p:sldId id="277" r:id="rId41"/>
    <p:sldId id="299" r:id="rId42"/>
    <p:sldId id="297" r:id="rId43"/>
    <p:sldId id="281" r:id="rId44"/>
    <p:sldId id="298" r:id="rId45"/>
    <p:sldId id="282"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01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A69CE2-64B5-4A6A-88B5-D097EBC5C45E}" type="datetimeFigureOut">
              <a:rPr lang="en-US" smtClean="0"/>
              <a:pPr/>
              <a:t>5/19/2016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707B94-AA76-4408-9356-D176F2663EE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follow Gaussian distributions</a:t>
            </a:r>
            <a:endParaRPr lang="en-US" dirty="0"/>
          </a:p>
        </p:txBody>
      </p:sp>
      <p:sp>
        <p:nvSpPr>
          <p:cNvPr id="4" name="Slide Number Placeholder 3"/>
          <p:cNvSpPr>
            <a:spLocks noGrp="1"/>
          </p:cNvSpPr>
          <p:nvPr>
            <p:ph type="sldNum" sz="quarter" idx="10"/>
          </p:nvPr>
        </p:nvSpPr>
        <p:spPr/>
        <p:txBody>
          <a:bodyPr/>
          <a:lstStyle/>
          <a:p>
            <a:fld id="{7A707B94-AA76-4408-9356-D176F2663EEC}" type="slidenum">
              <a:rPr lang="en-US" smtClean="0"/>
              <a:pPr/>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The 2 adjacent search direction must be satisfied by</a:t>
            </a:r>
          </a:p>
          <a:p>
            <a:r>
              <a:rPr lang="en-US" sz="1200" b="0" i="0" kern="1200" dirty="0" smtClean="0">
                <a:solidFill>
                  <a:schemeClr val="tx1"/>
                </a:solidFill>
                <a:latin typeface="+mn-lt"/>
                <a:ea typeface="+mn-ea"/>
                <a:cs typeface="+mn-cs"/>
              </a:rPr>
              <a:t>Derive the  formula </a:t>
            </a:r>
            <a:endParaRPr lang="en-US" dirty="0"/>
          </a:p>
        </p:txBody>
      </p:sp>
      <p:sp>
        <p:nvSpPr>
          <p:cNvPr id="4" name="Slide Number Placeholder 3"/>
          <p:cNvSpPr>
            <a:spLocks noGrp="1"/>
          </p:cNvSpPr>
          <p:nvPr>
            <p:ph type="sldNum" sz="quarter" idx="10"/>
          </p:nvPr>
        </p:nvSpPr>
        <p:spPr/>
        <p:txBody>
          <a:bodyPr/>
          <a:lstStyle/>
          <a:p>
            <a:fld id="{7A707B94-AA76-4408-9356-D176F2663EEC}" type="slidenum">
              <a:rPr lang="en-US" smtClean="0"/>
              <a:pPr/>
              <a:t>16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N </a:t>
            </a:r>
            <a:r>
              <a:rPr lang="en-US" sz="1200" b="0" i="0" kern="1200" smtClean="0">
                <a:solidFill>
                  <a:schemeClr val="tx1"/>
                </a:solidFill>
                <a:latin typeface="+mn-lt"/>
                <a:ea typeface="+mn-ea"/>
                <a:cs typeface="+mn-cs"/>
              </a:rPr>
              <a:t>dimensional elliptic  </a:t>
            </a:r>
            <a:r>
              <a:rPr lang="en-US" sz="1200" b="0" i="0" kern="1200" baseline="0" smtClean="0">
                <a:solidFill>
                  <a:schemeClr val="tx1"/>
                </a:solidFill>
                <a:latin typeface="+mn-lt"/>
                <a:ea typeface="+mn-ea"/>
                <a:cs typeface="+mn-cs"/>
              </a:rPr>
              <a:t> </a:t>
            </a:r>
            <a:r>
              <a:rPr lang="en-US" sz="1200" b="0" i="0" kern="1200" dirty="0" smtClean="0">
                <a:solidFill>
                  <a:schemeClr val="tx1"/>
                </a:solidFill>
                <a:latin typeface="+mn-lt"/>
                <a:ea typeface="+mn-ea"/>
                <a:cs typeface="+mn-cs"/>
              </a:rPr>
              <a:t>[</a:t>
            </a:r>
            <a:r>
              <a:rPr lang="en-US" sz="1200" b="0" i="0" kern="1200" dirty="0" err="1" smtClean="0">
                <a:solidFill>
                  <a:schemeClr val="tx1"/>
                </a:solidFill>
                <a:latin typeface="+mn-lt"/>
                <a:ea typeface="+mn-ea"/>
                <a:cs typeface="+mn-cs"/>
              </a:rPr>
              <a:t>ɪ'lɪptɪkl</a:t>
            </a:r>
            <a:r>
              <a:rPr lang="en-US" sz="1200" b="0" i="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7A707B94-AA76-4408-9356-D176F2663EEC}"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rxiv.org/pdf/1509.02256v2.pdf" TargetMode="External"/><Relationship Id="rId2" Type="http://schemas.openxmlformats.org/officeDocument/2006/relationships/hyperlink" Target="http://stanford.edu/~rezab/slides/stratany2015.pdf" TargetMode="External"/><Relationship Id="rId1" Type="http://schemas.openxmlformats.org/officeDocument/2006/relationships/slideLayout" Target="../slideLayouts/slideLayout2.xml"/><Relationship Id="rId4" Type="http://schemas.openxmlformats.org/officeDocument/2006/relationships/hyperlink" Target="http://spark-packages.org/?q=tags:%22Machine%20Learning%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quora.com/What-is-the-difference-between-L1-and-L2-regularization"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ludovicarnold.altervista.org/teaching/optimization/gradient-descent/" TargetMode="External"/><Relationship Id="rId2" Type="http://schemas.openxmlformats.org/officeDocument/2006/relationships/hyperlink" Target="http://www.w2bc.com/Article/35116"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codelast.com/%E5%8E%9F%E5%88%9B-%E5%86%8D%E8%B0%88-%E6%9C%80%E9%80%9F%E4%B8%8B%E9%99%8D%E6%B3%95%E6%A2%AF%E5%BA%A6%E6%B3%95steepest-descent/" TargetMode="External"/><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www.wtoutiao.com/p/Xdc5N0.html" TargetMode="External"/><Relationship Id="rId7" Type="http://schemas.openxmlformats.org/officeDocument/2006/relationships/image" Target="../media/image22.png"/><Relationship Id="rId2" Type="http://schemas.openxmlformats.org/officeDocument/2006/relationships/hyperlink" Target="http://www.tuicool.com/articles/yUbUB3"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apmonitor.com/ME575/INDEX.PHP/MAIN/INTERIORPOINTMETHOD" TargetMode="External"/><Relationship Id="rId4" Type="http://schemas.openxmlformats.org/officeDocument/2006/relationships/hyperlink" Target="http://yufeigan.github.io/2014/11/29/Deep-Learning-%E4%BC%98%E5%8C%96%E6%96%B9%E6%B3%95%E6%80%BB%E7%BB%93/"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wtoutiao.com/p/Xdc5N0.html" TargetMode="External"/><Relationship Id="rId7" Type="http://schemas.openxmlformats.org/officeDocument/2006/relationships/image" Target="../media/image24.png"/><Relationship Id="rId2" Type="http://schemas.openxmlformats.org/officeDocument/2006/relationships/hyperlink" Target="http://www.tuicool.com/articles/yUbUB3"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www.codelast.com/%E5%8E%9F%E5%88%9B%E6%8B%9F%E7%89%9B%E9%A1%BF%E6%B3%95quasi-newton%EF%BC%8Cdfp%E7%AE%97%E6%B3%95davidon-fletcher-powell%EF%BC%8C%E5%8F%8Abfgs%E7%AE%97%E6%B3%95broyden-fletcher-goldfarb-shanno/" TargetMode="External"/><Relationship Id="rId4" Type="http://schemas.openxmlformats.org/officeDocument/2006/relationships/hyperlink" Target="http://yufeigan.github.io/2014/11/29/Deep-Learning-%E4%BC%98%E5%8C%96%E6%96%B9%E6%B3%95%E6%80%BB%E7%BB%93/"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wtoutiao.com/p/Xdc5N0.html" TargetMode="External"/><Relationship Id="rId2" Type="http://schemas.openxmlformats.org/officeDocument/2006/relationships/hyperlink" Target="http://www.tuicool.com/articles/yUbUB3"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yufeigan.github.io/2014/11/29/Deep-Learning-%E4%BC%98%E5%8C%96%E6%96%B9%E6%B3%95%E6%80%BB%E7%BB%9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baike.baidu.com/view/6060360.htm" TargetMode="External"/><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image.sciencenet.cn/olddata/kexue.com.cn/upload/blog/file/2009/7/2009713202425927907.pdf" TargetMode="External"/><Relationship Id="rId5" Type="http://schemas.openxmlformats.org/officeDocument/2006/relationships/hyperlink" Target="http://baike.baidu.com/view/2565822.htm" TargetMode="External"/><Relationship Id="rId4" Type="http://schemas.openxmlformats.org/officeDocument/2006/relationships/hyperlink" Target="http://www.tuicool.com/articles/yUbUB3"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wtoutiao.com/p/Xdc5N0.html" TargetMode="External"/><Relationship Id="rId2" Type="http://schemas.openxmlformats.org/officeDocument/2006/relationships/hyperlink" Target="http://www.tuicool.com/articles/yUbUB3"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tuicool.com/articles/yUbUB3"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www.tuicool.com/articles/yUbUB3" TargetMode="External"/><Relationship Id="rId2" Type="http://schemas.openxmlformats.org/officeDocument/2006/relationships/hyperlink" Target="http://ai.stanford.edu/~ang/papers/icml11-OptimizationForDeepLearning.pdf"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hyperlink" Target="http://www.codelast.com/%E5%8E%9F%E5%88%9B%E7%94%A8%E4%BA%BA%E8%AF%9D%E8%A7%A3%E9%87%8A%E4%B8%8D%E7%B2%BE%E7%A1%AE%E7%BA%BF%E6%90%9C%E7%B4%A2%E4%B8%AD%E7%9A%84armijo-goldstein%E5%87%86%E5%88%99%E5%8F%8Awo/" TargetMode="External"/><Relationship Id="rId2" Type="http://schemas.openxmlformats.org/officeDocument/2006/relationships/hyperlink" Target="http://www.tuicool.com/articles/yUbUB3"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web.mit.edu/6.252/www/LectureNotes/6_252%20Lecture04.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codelast.com/%E5%8E%9F%E5%88%9B%E7%94%A8%E4%BA%BA%E8%AF%9D%E8%A7%A3%E9%87%8A%E4%B8%8D%E7%B2%BE%E7%A1%AE%E7%BA%BF%E6%90%9C%E7%B4%A2%E4%B8%AD%E7%9A%84armijo-goldstein%E5%87%86%E5%88%99%E5%8F%8Awo/" TargetMode="External"/><Relationship Id="rId2" Type="http://schemas.openxmlformats.org/officeDocument/2006/relationships/hyperlink" Target="http://www.tuicool.com/articles/yUbUB3"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web.mit.edu/6.252/www/LectureNotes/6_252%20Lecture04.pdf"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ebastianruder.com/optimizing-gradient-descent/" TargetMode="External"/><Relationship Id="rId13" Type="http://schemas.openxmlformats.org/officeDocument/2006/relationships/image" Target="../media/image37.png"/><Relationship Id="rId3" Type="http://schemas.openxmlformats.org/officeDocument/2006/relationships/hyperlink" Target="http://www.matthewzeiler.com/pubs/googleTR2012/googleTR2012.pdf" TargetMode="External"/><Relationship Id="rId7" Type="http://schemas.openxmlformats.org/officeDocument/2006/relationships/hyperlink" Target="http://yufeigan.github.io/2014/11/29/Deep-Learning-%E4%BC%98%E5%8C%96%E6%96%B9%E6%B3%95%E6%80%BB%E7%BB%93/" TargetMode="External"/><Relationship Id="rId12" Type="http://schemas.openxmlformats.org/officeDocument/2006/relationships/image" Target="../media/image36.png"/><Relationship Id="rId2" Type="http://schemas.openxmlformats.org/officeDocument/2006/relationships/hyperlink" Target="http://bengio.abracadoudou.com/lectures/old/tex_ann.pdf" TargetMode="External"/><Relationship Id="rId1" Type="http://schemas.openxmlformats.org/officeDocument/2006/relationships/slideLayout" Target="../slideLayouts/slideLayout2.xml"/><Relationship Id="rId6" Type="http://schemas.openxmlformats.org/officeDocument/2006/relationships/hyperlink" Target="http://blog.csdn.net/dream_angel_z/article/details/46288167" TargetMode="External"/><Relationship Id="rId11" Type="http://schemas.openxmlformats.org/officeDocument/2006/relationships/image" Target="../media/image35.png"/><Relationship Id="rId5" Type="http://schemas.openxmlformats.org/officeDocument/2006/relationships/hyperlink" Target="http://deeplearning4j.org/updater" TargetMode="External"/><Relationship Id="rId10" Type="http://schemas.openxmlformats.org/officeDocument/2006/relationships/image" Target="../media/image34.png"/><Relationship Id="rId4" Type="http://schemas.openxmlformats.org/officeDocument/2006/relationships/hyperlink" Target="http://blog.csdn.net/han_xiaoyang/article/details/50178505" TargetMode="External"/><Relationship Id="rId9" Type="http://schemas.openxmlformats.org/officeDocument/2006/relationships/image" Target="../media/image33.png"/><Relationship Id="rId1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blog.csdn.net/han_xiaoyang/article/details/50178505" TargetMode="External"/><Relationship Id="rId2" Type="http://schemas.openxmlformats.org/officeDocument/2006/relationships/hyperlink" Target="http://blog.csdn.net/dream_angel_z/article/details/46288167" TargetMode="Externa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pache/spark/blob/v1.6.1/mllib/src/main/scala/org/apache/spark/mllib/optimization/Updater.scala" TargetMode="External"/><Relationship Id="rId2" Type="http://schemas.openxmlformats.org/officeDocument/2006/relationships/hyperlink" Target="https://www.tensorflow.org/versions/r0.7/api_docs/python/train.html" TargetMode="External"/><Relationship Id="rId1" Type="http://schemas.openxmlformats.org/officeDocument/2006/relationships/slideLayout" Target="../slideLayouts/slideLayout2.xml"/><Relationship Id="rId4" Type="http://schemas.openxmlformats.org/officeDocument/2006/relationships/hyperlink" Target="http://spark.apache.org/docs/latest/mllib-optimization.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blog.csdn.net/dream_angel_z/article/details/46288167" TargetMode="External"/><Relationship Id="rId2" Type="http://schemas.openxmlformats.org/officeDocument/2006/relationships/hyperlink" Target="http://cs231n.github.io/neural-networks-1/"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hyperlink" Target="http://dataunion.org/19192.html" TargetMode="External"/><Relationship Id="rId2" Type="http://schemas.openxmlformats.org/officeDocument/2006/relationships/hyperlink" Target="http://colah.github.i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dataunion.org/19192.html" TargetMode="External"/><Relationship Id="rId2" Type="http://schemas.openxmlformats.org/officeDocument/2006/relationships/hyperlink" Target="http://colah.github.io/posts/2015-08-Backprop/"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deeplearningworkshopnips2010.files.wordpress.com/2010/09/nips10-workshop-tutorial-final.pdf"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neuralnetworksanddeeplearning.com/chap5.html" TargetMode="External"/><Relationship Id="rId7" Type="http://schemas.openxmlformats.org/officeDocument/2006/relationships/image" Target="../media/image47.png"/><Relationship Id="rId2" Type="http://schemas.openxmlformats.org/officeDocument/2006/relationships/hyperlink" Target="http://cl.naist.jp/~kevinduh/a/deep2014/140116-ResearchSeminar.pdf"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cs.stanford.edu/~quocle/tutorial1.pdf" TargetMode="External"/><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cl.naist.jp/~kevinduh/a/deep2014/140116-ResearchSeminar.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cs.toronto.edu/~rsalakhu/deeplearning/yoshua_icml2009.pdf" TargetMode="External"/><Relationship Id="rId2" Type="http://schemas.openxmlformats.org/officeDocument/2006/relationships/hyperlink" Target="https://papers.nips.cc/paper/3048-greedy-layer-wise-training-of-deep-networks.pdf"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deeplearning.cs.cmu.edu/notes/hefny_Greedy.pdf"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s.toronto.edu/~rsalakhu/deeplearning/yoshua_icml2009.pdf" TargetMode="External"/><Relationship Id="rId2" Type="http://schemas.openxmlformats.org/officeDocument/2006/relationships/hyperlink" Target="http://cl.naist.jp/~kevinduh/a/deep2014/140116-ResearchSeminar.pdf"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blog.csdn.net/xbinworld/article/details/45128733" TargetMode="Externa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hyperlink" Target="http://blog.csdn.net/yanqingan/article/details/6125812" TargetMode="External"/><Relationship Id="rId5" Type="http://schemas.openxmlformats.org/officeDocument/2006/relationships/hyperlink" Target="http://www.cs.toronto.edu/~asamir/cifar/CIFAR_10_XingZhang.pdf" TargetMode="Externa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hyperlink" Target="http://image.diku.dk/igel/paper/AItRBM-proof.pdf" TargetMode="External"/><Relationship Id="rId2" Type="http://schemas.openxmlformats.org/officeDocument/2006/relationships/hyperlink" Target="http://blog.sciencenet.cn/blog-110554-876316.html" TargetMode="External"/><Relationship Id="rId1" Type="http://schemas.openxmlformats.org/officeDocument/2006/relationships/slideLayout" Target="../slideLayouts/slideLayout2.xml"/><Relationship Id="rId4" Type="http://schemas.openxmlformats.org/officeDocument/2006/relationships/hyperlink" Target="http://ibillxia.github.io/blog/2013/04/12/Energy-Based-Models-and-Boltzmann-Machine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log.csdn.net/roger__wong/article/details/43374343" TargetMode="External"/><Relationship Id="rId7" Type="http://schemas.openxmlformats.org/officeDocument/2006/relationships/hyperlink" Target="http://ibillxia.github.io/blog/2013/04/12/Energy-Based-Models-and-Boltzmann-Machines/" TargetMode="External"/><Relationship Id="rId2" Type="http://schemas.openxmlformats.org/officeDocument/2006/relationships/hyperlink" Target="http://blog.csdn.net/zouxy09/article/details/8781396/" TargetMode="External"/><Relationship Id="rId1" Type="http://schemas.openxmlformats.org/officeDocument/2006/relationships/slideLayout" Target="../slideLayouts/slideLayout2.xml"/><Relationship Id="rId6" Type="http://schemas.openxmlformats.org/officeDocument/2006/relationships/hyperlink" Target="http://www.lxway.com/4425820841.htm" TargetMode="External"/><Relationship Id="rId5" Type="http://schemas.openxmlformats.org/officeDocument/2006/relationships/hyperlink" Target="http://www.bubuko.com/infodetail-748176.html" TargetMode="External"/><Relationship Id="rId4" Type="http://schemas.openxmlformats.org/officeDocument/2006/relationships/hyperlink" Target="http://www.jdon.com/bigdata/an-introduction-to-deep-learning-from-perceptrons-to-deep-networks-4.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blog.csdn.net/dream_angel_z/article/details/46288167" TargetMode="External"/><Relationship Id="rId2" Type="http://schemas.openxmlformats.org/officeDocument/2006/relationships/hyperlink" Target="http://cs231n.github.io/neural-networks-1/"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www.cs.toronto.edu/~rsalakhu/deeplearning/yoshua_icml2009.pdf" TargetMode="External"/><Relationship Id="rId2" Type="http://schemas.openxmlformats.org/officeDocument/2006/relationships/hyperlink" Target="https://papers.nips.cc/paper/3048-greedy-layer-wise-training-of-deep-networks.pdf" TargetMode="Externa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deeplearning.cs.cmu.edu/notes/hefny_Greedy.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blog.csdn.net/zouxy09/article/details/8781396/"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blog.csdn.net/roger__wong/article/details/43374343" TargetMode="External"/><Relationship Id="rId2" Type="http://schemas.openxmlformats.org/officeDocument/2006/relationships/hyperlink" Target="http://arxiv.org/pdf/1302.3931v7.pdf" TargetMode="Externa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hyperlink" Target="http://suanfazu.com/t/deep-learning/9401"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blog.csdn.net/dream_angel_z/article/details/46288167" TargetMode="External"/><Relationship Id="rId2" Type="http://schemas.openxmlformats.org/officeDocument/2006/relationships/hyperlink" Target="http://cs231n.github.io/neural-networks-1/"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blog.csdn.net/dream_angel_z/article/details/46288167" TargetMode="External"/><Relationship Id="rId2" Type="http://schemas.openxmlformats.org/officeDocument/2006/relationships/hyperlink" Target="http://cs231n.github.io/neural-networks-1/"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hyperlink" Target="http://cs231n.github.io/neural-networks-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nvidia.com/object/cuda_home_new.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eeplearning4j/deeplearning4j" TargetMode="External"/><Relationship Id="rId2" Type="http://schemas.openxmlformats.org/officeDocument/2006/relationships/hyperlink" Target="https://github.com/h2oai/sparkling-water" TargetMode="External"/><Relationship Id="rId1" Type="http://schemas.openxmlformats.org/officeDocument/2006/relationships/slideLayout" Target="../slideLayouts/slideLayout2.xml"/><Relationship Id="rId5" Type="http://schemas.openxmlformats.org/officeDocument/2006/relationships/hyperlink" Target="https://github.com/maxpumperla/elephas" TargetMode="External"/><Relationship Id="rId4" Type="http://schemas.openxmlformats.org/officeDocument/2006/relationships/hyperlink" Target="https://github.com/amplab/Spark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DL on Spark</a:t>
            </a:r>
            <a:endParaRPr lang="en-US" dirty="0"/>
          </a:p>
        </p:txBody>
      </p:sp>
      <p:sp>
        <p:nvSpPr>
          <p:cNvPr id="3" name="Content Placeholder 2"/>
          <p:cNvSpPr>
            <a:spLocks noGrp="1"/>
          </p:cNvSpPr>
          <p:nvPr>
            <p:ph idx="1"/>
          </p:nvPr>
        </p:nvSpPr>
        <p:spPr/>
        <p:txBody>
          <a:bodyPr>
            <a:normAutofit/>
          </a:bodyPr>
          <a:lstStyle/>
          <a:p>
            <a:r>
              <a:rPr lang="en-US" dirty="0" smtClean="0">
                <a:hlinkClick r:id="rId2"/>
              </a:rPr>
              <a:t>http://stanford.edu/~rezab/slides/stratany2015.pdf</a:t>
            </a:r>
            <a:endParaRPr lang="en-US" dirty="0" smtClean="0"/>
          </a:p>
          <a:p>
            <a:r>
              <a:rPr lang="en-US" dirty="0" smtClean="0">
                <a:hlinkClick r:id="rId3"/>
              </a:rPr>
              <a:t>http://arxiv.org/pdf/1509.02256v2.pdf</a:t>
            </a:r>
            <a:endParaRPr lang="en-US" dirty="0" smtClean="0"/>
          </a:p>
          <a:p>
            <a:r>
              <a:rPr lang="en-US" dirty="0" smtClean="0">
                <a:hlinkClick r:id="rId4"/>
              </a:rPr>
              <a:t>http://spark-packages.org/?q=tags%3A%22Machine%20Learning%22</a:t>
            </a:r>
            <a:endParaRPr lang="en-US" dirty="0" smtClean="0"/>
          </a:p>
          <a:p>
            <a:endParaRPr lang="en-US" dirty="0" smtClean="0"/>
          </a:p>
          <a:p>
            <a:endParaRPr lang="en-US" dirty="0" smtClean="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What is the difference between L1 and L2 regularization</a:t>
            </a:r>
            <a:endParaRPr lang="en-US" dirty="0"/>
          </a:p>
        </p:txBody>
      </p:sp>
      <p:sp>
        <p:nvSpPr>
          <p:cNvPr id="3" name="Content Placeholder 2"/>
          <p:cNvSpPr>
            <a:spLocks noGrp="1"/>
          </p:cNvSpPr>
          <p:nvPr>
            <p:ph idx="1"/>
          </p:nvPr>
        </p:nvSpPr>
        <p:spPr/>
        <p:txBody>
          <a:bodyPr>
            <a:normAutofit/>
          </a:bodyPr>
          <a:lstStyle/>
          <a:p>
            <a:r>
              <a:rPr lang="en-US" sz="1200" b="1" i="1" dirty="0" smtClean="0"/>
              <a:t>ℓ1</a:t>
            </a:r>
            <a:r>
              <a:rPr lang="en-US" sz="1200" b="1" dirty="0" smtClean="0"/>
              <a:t> </a:t>
            </a:r>
            <a:r>
              <a:rPr lang="en-US" sz="1200" b="1" dirty="0" err="1" smtClean="0"/>
              <a:t>vs</a:t>
            </a:r>
            <a:r>
              <a:rPr lang="en-US" sz="1200" b="1" dirty="0" smtClean="0"/>
              <a:t> </a:t>
            </a:r>
            <a:r>
              <a:rPr lang="en-US" sz="1200" b="1" i="1" dirty="0" smtClean="0"/>
              <a:t>ℓ2</a:t>
            </a:r>
            <a:r>
              <a:rPr lang="en-US" sz="1200" b="1" dirty="0" smtClean="0"/>
              <a:t> for prediction:</a:t>
            </a:r>
            <a:r>
              <a:rPr lang="en-US" sz="1200" dirty="0" smtClean="0"/>
              <a:t/>
            </a:r>
            <a:br>
              <a:rPr lang="en-US" sz="1200" dirty="0" smtClean="0"/>
            </a:br>
            <a:r>
              <a:rPr lang="en-US" sz="1200" dirty="0" smtClean="0"/>
              <a:t>Typically ridge or </a:t>
            </a:r>
            <a:r>
              <a:rPr lang="en-US" sz="1200" b="1" i="1" dirty="0" smtClean="0"/>
              <a:t>ℓ2</a:t>
            </a:r>
            <a:r>
              <a:rPr lang="en-US" sz="1200" dirty="0" smtClean="0"/>
              <a:t> penalties are much better for minimizing prediction error rather than</a:t>
            </a:r>
            <a:r>
              <a:rPr lang="en-US" sz="1200" b="1" i="1" dirty="0" smtClean="0"/>
              <a:t>ℓ1</a:t>
            </a:r>
            <a:r>
              <a:rPr lang="en-US" sz="1200" dirty="0" smtClean="0"/>
              <a:t> penalties. The reason for this is that when two predictors are highly correlated, </a:t>
            </a:r>
            <a:r>
              <a:rPr lang="en-US" sz="1200" b="1" i="1" dirty="0" smtClean="0"/>
              <a:t>ℓ1</a:t>
            </a:r>
            <a:r>
              <a:rPr lang="en-US" sz="1200" dirty="0" smtClean="0"/>
              <a:t>regularizer will simply pick one of the two predictors. In contrast, the </a:t>
            </a:r>
            <a:r>
              <a:rPr lang="en-US" sz="1200" b="1" i="1" dirty="0" smtClean="0"/>
              <a:t>ℓ2</a:t>
            </a:r>
            <a:r>
              <a:rPr lang="en-US" sz="1200" dirty="0" smtClean="0"/>
              <a:t> </a:t>
            </a:r>
            <a:r>
              <a:rPr lang="en-US" sz="1200" dirty="0" err="1" smtClean="0"/>
              <a:t>regularizer</a:t>
            </a:r>
            <a:r>
              <a:rPr lang="en-US" sz="1200" dirty="0" smtClean="0"/>
              <a:t> will keep both of them and jointly shrink the corresponding coefficients a little bit. Thus, while the </a:t>
            </a:r>
            <a:r>
              <a:rPr lang="en-US" sz="1200" b="1" i="1" dirty="0" smtClean="0"/>
              <a:t>ℓ1</a:t>
            </a:r>
            <a:r>
              <a:rPr lang="en-US" sz="1200" dirty="0" smtClean="0"/>
              <a:t> penalty can certainly reduce </a:t>
            </a:r>
            <a:r>
              <a:rPr lang="en-US" sz="1200" dirty="0" err="1" smtClean="0"/>
              <a:t>overfitting</a:t>
            </a:r>
            <a:r>
              <a:rPr lang="en-US" sz="1200" dirty="0" smtClean="0"/>
              <a:t>, you may also experience a loss in predictive power. </a:t>
            </a:r>
          </a:p>
          <a:p>
            <a:endParaRPr lang="en-US" sz="1200" dirty="0" smtClean="0"/>
          </a:p>
          <a:p>
            <a:r>
              <a:rPr lang="en-US" sz="1200" dirty="0" smtClean="0"/>
              <a:t>It is well known, as explained by others, that L1 regularization helps perform feature selection in sparse feature spaces, and that is a good practical reason to use L1 in some situations. However, beyond that particular reason I have never seen L1 to perform better than L2 in practice.</a:t>
            </a:r>
          </a:p>
          <a:p>
            <a:endParaRPr lang="en-US" sz="1200" dirty="0" smtClean="0"/>
          </a:p>
          <a:p>
            <a:r>
              <a:rPr lang="en-US" sz="1200" dirty="0" smtClean="0"/>
              <a:t>Even in the case when you have a strong reason to use L1 given the number of features, I would recommend going for Elastic Nets instead. Granted this will only be a practical option if you are doing linear/logistic regression. But, in that case, Elastic Nets have proved to be (in theory and in practice) better than L1/Lasso.</a:t>
            </a:r>
          </a:p>
          <a:p>
            <a:endParaRPr lang="en-US" sz="1200" dirty="0" smtClean="0"/>
          </a:p>
          <a:p>
            <a:r>
              <a:rPr lang="en-US" sz="1200" dirty="0" smtClean="0"/>
              <a:t>This is because </a:t>
            </a:r>
            <a:r>
              <a:rPr lang="en-US" sz="1200" b="1" dirty="0" smtClean="0"/>
              <a:t>squaring a number punishes large values more than it punishes small values</a:t>
            </a:r>
            <a:r>
              <a:rPr lang="en-US" sz="1200" dirty="0" smtClean="0"/>
              <a:t>. Thus, solving the minimization problem above with ∥x∥2 (so-called "</a:t>
            </a:r>
            <a:r>
              <a:rPr lang="en-US" sz="1200" dirty="0" err="1" smtClean="0"/>
              <a:t>Tikhonov</a:t>
            </a:r>
            <a:r>
              <a:rPr lang="en-US" sz="1200" dirty="0" smtClean="0"/>
              <a:t> regularization") </a:t>
            </a:r>
            <a:r>
              <a:rPr lang="en-US" sz="1200" i="1" dirty="0" smtClean="0"/>
              <a:t>really</a:t>
            </a:r>
            <a:r>
              <a:rPr lang="en-US" sz="1200" dirty="0" smtClean="0"/>
              <a:t> wants small values in all slots of x, whereas solving the L1 version doesn't care if it puts all the large values into a single slot of x.</a:t>
            </a:r>
          </a:p>
          <a:p>
            <a:endParaRPr lang="en-US" sz="1200" dirty="0"/>
          </a:p>
        </p:txBody>
      </p:sp>
      <p:pic>
        <p:nvPicPr>
          <p:cNvPr id="1026" name="Picture 2"/>
          <p:cNvPicPr>
            <a:picLocks noChangeAspect="1" noChangeArrowheads="1"/>
          </p:cNvPicPr>
          <p:nvPr/>
        </p:nvPicPr>
        <p:blipFill>
          <a:blip r:embed="rId2" cstate="print"/>
          <a:srcRect/>
          <a:stretch>
            <a:fillRect/>
          </a:stretch>
        </p:blipFill>
        <p:spPr bwMode="auto">
          <a:xfrm>
            <a:off x="5257800" y="5029200"/>
            <a:ext cx="3729929" cy="1295400"/>
          </a:xfrm>
          <a:prstGeom prst="rect">
            <a:avLst/>
          </a:prstGeom>
          <a:noFill/>
          <a:ln w="9525">
            <a:noFill/>
            <a:miter lim="800000"/>
            <a:headEnd/>
            <a:tailEnd/>
          </a:ln>
        </p:spPr>
      </p:pic>
      <p:sp>
        <p:nvSpPr>
          <p:cNvPr id="5" name="Rectangle 4"/>
          <p:cNvSpPr/>
          <p:nvPr/>
        </p:nvSpPr>
        <p:spPr>
          <a:xfrm>
            <a:off x="381000" y="6400800"/>
            <a:ext cx="8458200" cy="338554"/>
          </a:xfrm>
          <a:prstGeom prst="rect">
            <a:avLst/>
          </a:prstGeom>
        </p:spPr>
        <p:txBody>
          <a:bodyPr wrap="square">
            <a:spAutoFit/>
          </a:bodyPr>
          <a:lstStyle/>
          <a:p>
            <a:r>
              <a:rPr lang="en-US" sz="800" dirty="0" smtClean="0">
                <a:hlinkClick r:id="rId3"/>
              </a:rPr>
              <a:t>https://www.quora.com/What-is-the-difference-between-L1-and-L2-regularization</a:t>
            </a:r>
            <a:endParaRPr lang="en-US" sz="800" dirty="0" smtClean="0"/>
          </a:p>
          <a:p>
            <a:endParaRPr lang="en-US" sz="800" dirty="0"/>
          </a:p>
        </p:txBody>
      </p:sp>
      <p:pic>
        <p:nvPicPr>
          <p:cNvPr id="4" name="Picture 2"/>
          <p:cNvPicPr>
            <a:picLocks noChangeAspect="1" noChangeArrowheads="1"/>
          </p:cNvPicPr>
          <p:nvPr/>
        </p:nvPicPr>
        <p:blipFill>
          <a:blip r:embed="rId4" cstate="print"/>
          <a:srcRect/>
          <a:stretch>
            <a:fillRect/>
          </a:stretch>
        </p:blipFill>
        <p:spPr bwMode="auto">
          <a:xfrm>
            <a:off x="228600" y="5105400"/>
            <a:ext cx="5012471" cy="9144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100" dirty="0" smtClean="0">
                <a:latin typeface="Microsoft YaHei" pitchFamily="34" charset="-122"/>
                <a:ea typeface="Microsoft YaHei" pitchFamily="34" charset="-122"/>
              </a:rPr>
              <a:t>Practically, I think the biggest reasons for regularization are 1) to avoid </a:t>
            </a:r>
            <a:r>
              <a:rPr lang="en-US" sz="1100" dirty="0" err="1" smtClean="0">
                <a:latin typeface="Microsoft YaHei" pitchFamily="34" charset="-122"/>
                <a:ea typeface="Microsoft YaHei" pitchFamily="34" charset="-122"/>
              </a:rPr>
              <a:t>overfitting</a:t>
            </a:r>
            <a:r>
              <a:rPr lang="en-US" sz="1100" dirty="0" smtClean="0">
                <a:latin typeface="Microsoft YaHei" pitchFamily="34" charset="-122"/>
                <a:ea typeface="Microsoft YaHei" pitchFamily="34" charset="-122"/>
              </a:rPr>
              <a:t> by not generating high coefficients for predictors that are sparse.   2) to stabilize the estimates especially when there's </a:t>
            </a:r>
            <a:r>
              <a:rPr lang="en-US" sz="1100" dirty="0" err="1" smtClean="0">
                <a:latin typeface="Microsoft YaHei" pitchFamily="34" charset="-122"/>
                <a:ea typeface="Microsoft YaHei" pitchFamily="34" charset="-122"/>
              </a:rPr>
              <a:t>collinearity</a:t>
            </a:r>
            <a:r>
              <a:rPr lang="en-US" sz="1100" dirty="0" smtClean="0">
                <a:latin typeface="Microsoft YaHei" pitchFamily="34" charset="-122"/>
                <a:ea typeface="Microsoft YaHei" pitchFamily="34" charset="-122"/>
              </a:rPr>
              <a:t> in the data.  </a:t>
            </a:r>
            <a:br>
              <a:rPr lang="en-US" sz="1100" dirty="0" smtClean="0">
                <a:latin typeface="Microsoft YaHei" pitchFamily="34" charset="-122"/>
                <a:ea typeface="Microsoft YaHei" pitchFamily="34" charset="-122"/>
              </a:rPr>
            </a:br>
            <a:r>
              <a:rPr lang="en-US" sz="1100" dirty="0" smtClean="0">
                <a:latin typeface="Microsoft YaHei" pitchFamily="34" charset="-122"/>
                <a:ea typeface="Microsoft YaHei" pitchFamily="34" charset="-122"/>
              </a:rPr>
              <a:t/>
            </a:r>
            <a:br>
              <a:rPr lang="en-US" sz="1100" dirty="0" smtClean="0">
                <a:latin typeface="Microsoft YaHei" pitchFamily="34" charset="-122"/>
                <a:ea typeface="Microsoft YaHei" pitchFamily="34" charset="-122"/>
              </a:rPr>
            </a:br>
            <a:r>
              <a:rPr lang="en-US" sz="1100" dirty="0" smtClean="0">
                <a:latin typeface="Microsoft YaHei" pitchFamily="34" charset="-122"/>
                <a:ea typeface="Microsoft YaHei" pitchFamily="34" charset="-122"/>
              </a:rPr>
              <a:t>1) is inherent in the regularization framework.  Since there are two forces pulling each other in the objective function, if there's no meaningful loss reduction, the increased penalty from the regularization term wouldn't improve the overall objective function. This is a great property since  a lot of noise would be automatically filtered out from the model.  </a:t>
            </a:r>
            <a:br>
              <a:rPr lang="en-US" sz="1100" dirty="0" smtClean="0">
                <a:latin typeface="Microsoft YaHei" pitchFamily="34" charset="-122"/>
                <a:ea typeface="Microsoft YaHei" pitchFamily="34" charset="-122"/>
              </a:rPr>
            </a:br>
            <a:r>
              <a:rPr lang="en-US" sz="1100" dirty="0" smtClean="0">
                <a:latin typeface="Microsoft YaHei" pitchFamily="34" charset="-122"/>
                <a:ea typeface="Microsoft YaHei" pitchFamily="34" charset="-122"/>
              </a:rPr>
              <a:t/>
            </a:r>
            <a:br>
              <a:rPr lang="en-US" sz="1100" dirty="0" smtClean="0">
                <a:latin typeface="Microsoft YaHei" pitchFamily="34" charset="-122"/>
                <a:ea typeface="Microsoft YaHei" pitchFamily="34" charset="-122"/>
              </a:rPr>
            </a:br>
            <a:r>
              <a:rPr lang="en-US" sz="1100" dirty="0" smtClean="0">
                <a:latin typeface="Microsoft YaHei" pitchFamily="34" charset="-122"/>
                <a:ea typeface="Microsoft YaHei" pitchFamily="34" charset="-122"/>
              </a:rPr>
              <a:t>To give you an example for 2),  if you have two predictors that have same values, if you just run a regression algorithm on it since the data matrix is singular, your beta coefficients will be </a:t>
            </a:r>
            <a:r>
              <a:rPr lang="en-US" sz="1100" dirty="0" err="1" smtClean="0">
                <a:latin typeface="Microsoft YaHei" pitchFamily="34" charset="-122"/>
                <a:ea typeface="Microsoft YaHei" pitchFamily="34" charset="-122"/>
              </a:rPr>
              <a:t>Inf</a:t>
            </a:r>
            <a:r>
              <a:rPr lang="en-US" sz="1100" dirty="0" smtClean="0">
                <a:latin typeface="Microsoft YaHei" pitchFamily="34" charset="-122"/>
                <a:ea typeface="Microsoft YaHei" pitchFamily="34" charset="-122"/>
              </a:rPr>
              <a:t> if you try to do a straight matrix inversion. But if you  add a very small regularization lambda to it, you will get stable beta coefficients with the coefficient values evenly divided between the equivalent two variables. </a:t>
            </a:r>
            <a:r>
              <a:rPr lang="en-US" dirty="0" smtClean="0"/>
              <a:t/>
            </a:r>
            <a:br>
              <a:rPr lang="en-US" dirty="0" smtClean="0"/>
            </a:b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GD </a:t>
            </a:r>
            <a:endParaRPr lang="en-US"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4724400" y="5410200"/>
            <a:ext cx="4114800" cy="1111216"/>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33400" y="1447800"/>
            <a:ext cx="4377353" cy="3980747"/>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5181600" y="1371600"/>
            <a:ext cx="2549487" cy="1544913"/>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5181600" y="3200400"/>
            <a:ext cx="2805113" cy="17226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762000" y="457200"/>
            <a:ext cx="6227340" cy="59436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GD-why care learning rate</a:t>
            </a:r>
            <a:endParaRPr lang="en-US" dirty="0"/>
          </a:p>
        </p:txBody>
      </p:sp>
      <p:sp>
        <p:nvSpPr>
          <p:cNvPr id="5" name="Rectangle 4"/>
          <p:cNvSpPr/>
          <p:nvPr/>
        </p:nvSpPr>
        <p:spPr>
          <a:xfrm>
            <a:off x="228600" y="5715000"/>
            <a:ext cx="8763000" cy="553998"/>
          </a:xfrm>
          <a:prstGeom prst="rect">
            <a:avLst/>
          </a:prstGeom>
        </p:spPr>
        <p:txBody>
          <a:bodyPr wrap="square">
            <a:spAutoFit/>
          </a:bodyPr>
          <a:lstStyle/>
          <a:p>
            <a:pPr>
              <a:buFont typeface="Arial" pitchFamily="34" charset="0"/>
              <a:buChar char="•"/>
            </a:pPr>
            <a:r>
              <a:rPr lang="en-US" sz="1000" dirty="0" smtClean="0">
                <a:hlinkClick r:id="rId2"/>
              </a:rPr>
              <a:t>http://blog.csdn.net/abcjennifer/article/details/7691571</a:t>
            </a:r>
          </a:p>
          <a:p>
            <a:pPr>
              <a:buFont typeface="Arial" pitchFamily="34" charset="0"/>
              <a:buChar char="•"/>
            </a:pPr>
            <a:r>
              <a:rPr lang="en-US" sz="1000" dirty="0" smtClean="0">
                <a:hlinkClick r:id="rId2"/>
              </a:rPr>
              <a:t>http://www.w2bc.com/Article/35116</a:t>
            </a:r>
            <a:endParaRPr lang="en-US" sz="1000" dirty="0" smtClean="0"/>
          </a:p>
          <a:p>
            <a:pPr>
              <a:buFont typeface="Arial" pitchFamily="34" charset="0"/>
              <a:buChar char="•"/>
            </a:pPr>
            <a:r>
              <a:rPr lang="en-US" sz="1000" dirty="0" smtClean="0">
                <a:hlinkClick r:id="rId3"/>
              </a:rPr>
              <a:t>http://ludovicarnold.altervista.org/teaching/optimization/gradient-descent/</a:t>
            </a:r>
            <a:endParaRPr lang="en-US" sz="1000" dirty="0"/>
          </a:p>
        </p:txBody>
      </p:sp>
      <p:pic>
        <p:nvPicPr>
          <p:cNvPr id="1027" name="Picture 3"/>
          <p:cNvPicPr>
            <a:picLocks noChangeAspect="1" noChangeArrowheads="1"/>
          </p:cNvPicPr>
          <p:nvPr/>
        </p:nvPicPr>
        <p:blipFill>
          <a:blip r:embed="rId4" cstate="print"/>
          <a:srcRect/>
          <a:stretch>
            <a:fillRect/>
          </a:stretch>
        </p:blipFill>
        <p:spPr bwMode="auto">
          <a:xfrm>
            <a:off x="304800" y="1981200"/>
            <a:ext cx="5029200" cy="2856257"/>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5314950" y="2286000"/>
            <a:ext cx="3829050" cy="1933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care direction?</a:t>
            </a:r>
            <a:endParaRPr lang="en-US" dirty="0"/>
          </a:p>
        </p:txBody>
      </p:sp>
      <p:sp>
        <p:nvSpPr>
          <p:cNvPr id="3" name="Content Placeholder 2"/>
          <p:cNvSpPr>
            <a:spLocks noGrp="1"/>
          </p:cNvSpPr>
          <p:nvPr>
            <p:ph idx="1"/>
          </p:nvPr>
        </p:nvSpPr>
        <p:spPr/>
        <p:txBody>
          <a:bodyPr>
            <a:normAutofit lnSpcReduction="10000"/>
          </a:bodyPr>
          <a:lstStyle/>
          <a:p>
            <a:endParaRPr lang="en-US" sz="800" dirty="0" smtClean="0">
              <a:hlinkClick r:id="rId3"/>
            </a:endParaRPr>
          </a:p>
          <a:p>
            <a:endParaRPr lang="en-US" sz="800" dirty="0" smtClean="0">
              <a:hlinkClick r:id="rId3"/>
            </a:endParaRPr>
          </a:p>
          <a:p>
            <a:r>
              <a:rPr lang="en-US" sz="1600" dirty="0" smtClean="0"/>
              <a:t> Necessary condition</a:t>
            </a:r>
            <a:endParaRPr lang="en-US" sz="16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endParaRPr lang="en-US" sz="800" dirty="0" smtClean="0">
              <a:hlinkClick r:id="rId3"/>
            </a:endParaRPr>
          </a:p>
          <a:p>
            <a:r>
              <a:rPr lang="en-US" sz="800" dirty="0" smtClean="0">
                <a:hlinkClick r:id="rId3"/>
              </a:rPr>
              <a:t>http://trond.hjorteland.com/thesis/node26.html</a:t>
            </a:r>
          </a:p>
          <a:p>
            <a:r>
              <a:rPr lang="en-US" sz="800" dirty="0" smtClean="0">
                <a:hlinkClick r:id="rId3"/>
              </a:rPr>
              <a:t>http://www.codelast.com/%E5%8E%9F%E5%88%9B-%E5%86%8D%E8%B0%88-%E6%9C%80%E9%80%9F%E4%B8%8B%E9%99%8D%E6%B3%95%E6%A2%AF%E5%BA%A6%E6%B3%95steepest-descent/</a:t>
            </a:r>
          </a:p>
          <a:p>
            <a:r>
              <a:rPr lang="en-US" sz="800" dirty="0" smtClean="0">
                <a:hlinkClick r:id="rId3"/>
              </a:rPr>
              <a:t>http://www.codelast.com/%E5%8E%9F%E5%88%9B-line-search%E4%B8%AD%E7%9A%84%E9%87%8D%E8%A6%81%E5%AE%9A%E7%90%86-%E6%A2%AF%E5%BA%A6%E4%B8%8E%E6%96%B9%E5%90%91%E7%9A%84%E7%82%B9%E7%A7%AF%E4%B8%BA%E9%9B%B6/</a:t>
            </a:r>
          </a:p>
          <a:p>
            <a:r>
              <a:rPr lang="en-US" sz="800" dirty="0" smtClean="0">
                <a:hlinkClick r:id="rId3"/>
              </a:rPr>
              <a:t>https://books.google.com/books?id=SPrnCAAAQBAJ&amp;pg=PA43&amp;lpg=PA43&amp;dq=linear+search+zig+zagging&amp;source=bl&amp;ots=qIDZcTj2TF&amp;sig=ApjYnQKoJ2b7qJ2P8sA-Sc50zcc&amp;hl=en&amp;sa=X&amp;ved=0ahUKEwiR4eTt3cjLAhUMwGMKHQ97BvkQ6AEIJzAB#v=onepage&amp;q=linear%20search%20zig%20zagging&amp;f=false</a:t>
            </a:r>
          </a:p>
          <a:p>
            <a:endParaRPr lang="en-US" dirty="0"/>
          </a:p>
        </p:txBody>
      </p:sp>
      <p:pic>
        <p:nvPicPr>
          <p:cNvPr id="5" name="Picture 2"/>
          <p:cNvPicPr>
            <a:picLocks noChangeAspect="1" noChangeArrowheads="1"/>
          </p:cNvPicPr>
          <p:nvPr/>
        </p:nvPicPr>
        <p:blipFill>
          <a:blip r:embed="rId4" cstate="print"/>
          <a:srcRect/>
          <a:stretch>
            <a:fillRect/>
          </a:stretch>
        </p:blipFill>
        <p:spPr bwMode="auto">
          <a:xfrm>
            <a:off x="609600" y="3124200"/>
            <a:ext cx="3810000" cy="838200"/>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1219200" y="2362200"/>
            <a:ext cx="3124200" cy="559270"/>
          </a:xfrm>
          <a:prstGeom prst="rect">
            <a:avLst/>
          </a:prstGeom>
          <a:noFill/>
          <a:ln w="9525">
            <a:noFill/>
            <a:miter lim="800000"/>
            <a:headEnd/>
            <a:tailEnd/>
          </a:ln>
        </p:spPr>
      </p:pic>
      <p:pic>
        <p:nvPicPr>
          <p:cNvPr id="3076" name="Picture 4"/>
          <p:cNvPicPr>
            <a:picLocks noChangeAspect="1" noChangeArrowheads="1"/>
          </p:cNvPicPr>
          <p:nvPr/>
        </p:nvPicPr>
        <p:blipFill>
          <a:blip r:embed="rId6" cstate="print"/>
          <a:srcRect/>
          <a:stretch>
            <a:fillRect/>
          </a:stretch>
        </p:blipFill>
        <p:spPr bwMode="auto">
          <a:xfrm>
            <a:off x="7090599" y="3444350"/>
            <a:ext cx="1062801" cy="1251829"/>
          </a:xfrm>
          <a:prstGeom prst="rect">
            <a:avLst/>
          </a:prstGeom>
          <a:noFill/>
          <a:ln w="9525">
            <a:noFill/>
            <a:miter lim="800000"/>
            <a:headEnd/>
            <a:tailEnd/>
          </a:ln>
        </p:spPr>
      </p:pic>
      <p:pic>
        <p:nvPicPr>
          <p:cNvPr id="10" name="Picture 5"/>
          <p:cNvPicPr>
            <a:picLocks noChangeAspect="1" noChangeArrowheads="1"/>
          </p:cNvPicPr>
          <p:nvPr/>
        </p:nvPicPr>
        <p:blipFill>
          <a:blip r:embed="rId7" cstate="print"/>
          <a:srcRect/>
          <a:stretch>
            <a:fillRect/>
          </a:stretch>
        </p:blipFill>
        <p:spPr bwMode="auto">
          <a:xfrm>
            <a:off x="4876800" y="1752600"/>
            <a:ext cx="3492016" cy="1676400"/>
          </a:xfrm>
          <a:prstGeom prst="rect">
            <a:avLst/>
          </a:prstGeom>
          <a:noFill/>
          <a:ln w="9525">
            <a:noFill/>
            <a:miter lim="800000"/>
            <a:headEnd/>
            <a:tailEnd/>
          </a:ln>
        </p:spPr>
      </p:pic>
      <p:pic>
        <p:nvPicPr>
          <p:cNvPr id="7170" name="Picture 2"/>
          <p:cNvPicPr>
            <a:picLocks noChangeAspect="1" noChangeArrowheads="1"/>
          </p:cNvPicPr>
          <p:nvPr/>
        </p:nvPicPr>
        <p:blipFill>
          <a:blip r:embed="rId8" cstate="print"/>
          <a:srcRect/>
          <a:stretch>
            <a:fillRect/>
          </a:stretch>
        </p:blipFill>
        <p:spPr bwMode="auto">
          <a:xfrm>
            <a:off x="1143000" y="4191000"/>
            <a:ext cx="5868894"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                How Improve Direction</a:t>
            </a:r>
            <a:br>
              <a:rPr lang="en-US" dirty="0" smtClean="0"/>
            </a:br>
            <a:r>
              <a:rPr lang="en-US" dirty="0" smtClean="0"/>
              <a:t>                                           – second order</a:t>
            </a:r>
            <a:endParaRPr lang="en-US" dirty="0"/>
          </a:p>
        </p:txBody>
      </p:sp>
      <p:sp>
        <p:nvSpPr>
          <p:cNvPr id="3" name="Content Placeholder 2"/>
          <p:cNvSpPr>
            <a:spLocks noGrp="1"/>
          </p:cNvSpPr>
          <p:nvPr>
            <p:ph idx="1"/>
          </p:nvPr>
        </p:nvSpPr>
        <p:spPr/>
        <p:txBody>
          <a:bodyPr>
            <a:normAutofit lnSpcReduction="10000"/>
          </a:bodyPr>
          <a:lstStyle/>
          <a:p>
            <a:r>
              <a:rPr lang="en-US" sz="1900" b="1" dirty="0" smtClean="0"/>
              <a:t>Newton's method</a:t>
            </a:r>
            <a:r>
              <a:rPr lang="en-US" sz="1900" dirty="0" smtClean="0">
                <a:solidFill>
                  <a:schemeClr val="bg1">
                    <a:lumMod val="85000"/>
                  </a:schemeClr>
                </a:solidFill>
              </a:rPr>
              <a:t>/</a:t>
            </a:r>
            <a:r>
              <a:rPr lang="en-US" altLang="zh-CN" sz="1900" dirty="0" smtClean="0">
                <a:solidFill>
                  <a:schemeClr val="bg1">
                    <a:lumMod val="85000"/>
                  </a:schemeClr>
                </a:solidFill>
              </a:rPr>
              <a:t>Quasi-</a:t>
            </a:r>
            <a:r>
              <a:rPr lang="en-US" altLang="zh-CN" sz="1900" dirty="0" err="1" smtClean="0">
                <a:solidFill>
                  <a:schemeClr val="bg1">
                    <a:lumMod val="85000"/>
                  </a:schemeClr>
                </a:solidFill>
              </a:rPr>
              <a:t>Newtion</a:t>
            </a:r>
            <a:r>
              <a:rPr lang="en-US" altLang="zh-CN" sz="1900" dirty="0" smtClean="0">
                <a:solidFill>
                  <a:schemeClr val="bg1">
                    <a:lumMod val="85000"/>
                  </a:schemeClr>
                </a:solidFill>
              </a:rPr>
              <a:t> Methods</a:t>
            </a:r>
            <a:endParaRPr lang="en-US" sz="1900" b="1" dirty="0" smtClean="0"/>
          </a:p>
          <a:p>
            <a:r>
              <a:rPr lang="en-US" sz="1900" dirty="0" smtClean="0">
                <a:solidFill>
                  <a:schemeClr val="bg1">
                    <a:lumMod val="85000"/>
                  </a:schemeClr>
                </a:solidFill>
              </a:rPr>
              <a:t>BFGS/L-BFGS</a:t>
            </a:r>
          </a:p>
          <a:p>
            <a:r>
              <a:rPr lang="en-US" sz="1900" dirty="0" err="1" smtClean="0">
                <a:solidFill>
                  <a:schemeClr val="bg1">
                    <a:lumMod val="85000"/>
                  </a:schemeClr>
                </a:solidFill>
              </a:rPr>
              <a:t>Levenberg</a:t>
            </a:r>
            <a:r>
              <a:rPr lang="en-US" sz="1900" dirty="0" smtClean="0">
                <a:solidFill>
                  <a:schemeClr val="bg1">
                    <a:lumMod val="85000"/>
                  </a:schemeClr>
                </a:solidFill>
              </a:rPr>
              <a:t>–Marquardt</a:t>
            </a:r>
          </a:p>
          <a:p>
            <a:endParaRPr lang="en-US" b="1" dirty="0" smtClean="0"/>
          </a:p>
          <a:p>
            <a:endParaRPr lang="en-US" dirty="0" smtClean="0">
              <a:hlinkClick r:id="rId2"/>
            </a:endParaRPr>
          </a:p>
          <a:p>
            <a:endParaRPr lang="en-US" dirty="0" smtClean="0">
              <a:hlinkClick r:id="rId2"/>
            </a:endParaRPr>
          </a:p>
          <a:p>
            <a:endParaRPr lang="en-US" dirty="0" smtClean="0">
              <a:hlinkClick r:id="rId2"/>
            </a:endParaRPr>
          </a:p>
          <a:p>
            <a:r>
              <a:rPr lang="en-US" sz="1100" dirty="0" smtClean="0">
                <a:hlinkClick r:id="rId2"/>
              </a:rPr>
              <a:t>http://www.zhihu.com/question/37911687</a:t>
            </a:r>
          </a:p>
          <a:p>
            <a:r>
              <a:rPr lang="en-US" sz="1100" dirty="0" smtClean="0">
                <a:hlinkClick r:id="rId2"/>
              </a:rPr>
              <a:t>http://www.tuicool.com/articles/yUbUB3</a:t>
            </a:r>
          </a:p>
          <a:p>
            <a:r>
              <a:rPr lang="en-US" sz="1100" dirty="0" smtClean="0">
                <a:hlinkClick r:id="rId3"/>
              </a:rPr>
              <a:t>http://www.wtoutiao.com/p/Xdc5N0.html</a:t>
            </a:r>
            <a:endParaRPr lang="en-US" sz="1100" dirty="0" smtClean="0">
              <a:hlinkClick r:id="rId2"/>
            </a:endParaRPr>
          </a:p>
          <a:p>
            <a:r>
              <a:rPr lang="en-US" sz="1100" dirty="0" smtClean="0">
                <a:hlinkClick r:id="rId4"/>
              </a:rPr>
              <a:t>http://yufeigan.github.io/2014/11/29/Deep-Learning-%E4%BC%98%E5%8C%96%E6%96%B9%E6%B3%95%E6%80%BB%E7%BB%93/</a:t>
            </a:r>
            <a:endParaRPr lang="en-US" sz="1100" dirty="0" smtClean="0">
              <a:hlinkClick r:id="rId2"/>
            </a:endParaRPr>
          </a:p>
          <a:p>
            <a:r>
              <a:rPr lang="en-US" sz="1100" dirty="0" smtClean="0">
                <a:hlinkClick r:id="rId2"/>
              </a:rPr>
              <a:t>http://blog.csdn.net/kunlong0909/article/details/8796310</a:t>
            </a:r>
          </a:p>
          <a:p>
            <a:r>
              <a:rPr lang="en-US" sz="1100" dirty="0" smtClean="0">
                <a:hlinkClick r:id="rId2"/>
              </a:rPr>
              <a:t>http://www.cad.zju.edu.cn/home/zhx/csmath/doku.php?id=keynote:lesson16</a:t>
            </a:r>
          </a:p>
          <a:p>
            <a:r>
              <a:rPr lang="en-US" sz="1100" b="1" dirty="0" smtClean="0">
                <a:solidFill>
                  <a:srgbClr val="FF0000"/>
                </a:solidFill>
                <a:hlinkClick r:id="rId5"/>
              </a:rPr>
              <a:t>HTTP://APMONITOR.COM/ME575/INDEX.PHP/MAIN/INTERIORPOINTMETHOD</a:t>
            </a:r>
            <a:r>
              <a:rPr lang="en-US" sz="1100" b="1" dirty="0" smtClean="0">
                <a:solidFill>
                  <a:srgbClr val="FF0000"/>
                </a:solidFill>
              </a:rPr>
              <a:t>(</a:t>
            </a:r>
            <a:r>
              <a:rPr lang="zh-CN" altLang="en-US" sz="1100" b="1" dirty="0" smtClean="0">
                <a:solidFill>
                  <a:srgbClr val="FF0000"/>
                </a:solidFill>
              </a:rPr>
              <a:t>仔细看</a:t>
            </a:r>
            <a:r>
              <a:rPr lang="en-US" sz="1100" b="1" dirty="0" smtClean="0">
                <a:solidFill>
                  <a:srgbClr val="FF0000"/>
                </a:solidFill>
              </a:rPr>
              <a:t>)</a:t>
            </a:r>
          </a:p>
          <a:p>
            <a:endParaRPr lang="en-US" sz="1100" dirty="0" smtClean="0"/>
          </a:p>
          <a:p>
            <a:endParaRPr lang="en-US" sz="1100" dirty="0" smtClean="0"/>
          </a:p>
          <a:p>
            <a:endParaRPr lang="en-US" dirty="0"/>
          </a:p>
        </p:txBody>
      </p:sp>
      <p:pic>
        <p:nvPicPr>
          <p:cNvPr id="11266" name="Picture 2"/>
          <p:cNvPicPr>
            <a:picLocks noChangeAspect="1" noChangeArrowheads="1"/>
          </p:cNvPicPr>
          <p:nvPr/>
        </p:nvPicPr>
        <p:blipFill>
          <a:blip r:embed="rId6" cstate="print"/>
          <a:srcRect/>
          <a:stretch>
            <a:fillRect/>
          </a:stretch>
        </p:blipFill>
        <p:spPr bwMode="auto">
          <a:xfrm>
            <a:off x="1219200" y="3505200"/>
            <a:ext cx="4040505" cy="533400"/>
          </a:xfrm>
          <a:prstGeom prst="rect">
            <a:avLst/>
          </a:prstGeom>
          <a:noFill/>
          <a:ln w="9525">
            <a:noFill/>
            <a:miter lim="800000"/>
            <a:headEnd/>
            <a:tailEnd/>
          </a:ln>
        </p:spPr>
      </p:pic>
      <p:pic>
        <p:nvPicPr>
          <p:cNvPr id="11268" name="Picture 4"/>
          <p:cNvPicPr>
            <a:picLocks noChangeAspect="1" noChangeArrowheads="1"/>
          </p:cNvPicPr>
          <p:nvPr/>
        </p:nvPicPr>
        <p:blipFill>
          <a:blip r:embed="rId7" cstate="print"/>
          <a:srcRect/>
          <a:stretch>
            <a:fillRect/>
          </a:stretch>
        </p:blipFill>
        <p:spPr bwMode="auto">
          <a:xfrm>
            <a:off x="5791200" y="1828800"/>
            <a:ext cx="1835562" cy="2162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                How Improve Direction</a:t>
            </a:r>
            <a:br>
              <a:rPr lang="en-US" dirty="0" smtClean="0"/>
            </a:br>
            <a:r>
              <a:rPr lang="en-US" dirty="0" smtClean="0"/>
              <a:t>                                           – second order</a:t>
            </a:r>
            <a:endParaRPr lang="en-US" dirty="0"/>
          </a:p>
        </p:txBody>
      </p:sp>
      <p:sp>
        <p:nvSpPr>
          <p:cNvPr id="3" name="Content Placeholder 2"/>
          <p:cNvSpPr>
            <a:spLocks noGrp="1"/>
          </p:cNvSpPr>
          <p:nvPr>
            <p:ph idx="1"/>
          </p:nvPr>
        </p:nvSpPr>
        <p:spPr/>
        <p:txBody>
          <a:bodyPr>
            <a:normAutofit fontScale="85000" lnSpcReduction="10000"/>
          </a:bodyPr>
          <a:lstStyle/>
          <a:p>
            <a:r>
              <a:rPr lang="en-US" sz="1900" b="1" dirty="0" smtClean="0"/>
              <a:t>Newton's method</a:t>
            </a:r>
            <a:r>
              <a:rPr lang="en-US" sz="1900" dirty="0" smtClean="0">
                <a:solidFill>
                  <a:schemeClr val="bg1">
                    <a:lumMod val="85000"/>
                  </a:schemeClr>
                </a:solidFill>
              </a:rPr>
              <a:t>/</a:t>
            </a:r>
            <a:r>
              <a:rPr lang="en-US" altLang="zh-CN" sz="1900" dirty="0" smtClean="0">
                <a:solidFill>
                  <a:schemeClr val="bg1">
                    <a:lumMod val="85000"/>
                  </a:schemeClr>
                </a:solidFill>
              </a:rPr>
              <a:t>Quasi-</a:t>
            </a:r>
            <a:r>
              <a:rPr lang="en-US" altLang="zh-CN" sz="1900" dirty="0" err="1" smtClean="0">
                <a:solidFill>
                  <a:schemeClr val="bg1">
                    <a:lumMod val="85000"/>
                  </a:schemeClr>
                </a:solidFill>
              </a:rPr>
              <a:t>Newtion</a:t>
            </a:r>
            <a:r>
              <a:rPr lang="en-US" altLang="zh-CN" sz="1900" dirty="0" smtClean="0">
                <a:solidFill>
                  <a:schemeClr val="bg1">
                    <a:lumMod val="85000"/>
                  </a:schemeClr>
                </a:solidFill>
              </a:rPr>
              <a:t> Methods</a:t>
            </a:r>
            <a:endParaRPr lang="en-US" sz="1900" b="1" dirty="0" smtClean="0"/>
          </a:p>
          <a:p>
            <a:r>
              <a:rPr lang="en-US" sz="1900" dirty="0" smtClean="0">
                <a:solidFill>
                  <a:schemeClr val="bg1">
                    <a:lumMod val="85000"/>
                  </a:schemeClr>
                </a:solidFill>
              </a:rPr>
              <a:t>BFGS/L-BFGS</a:t>
            </a:r>
          </a:p>
          <a:p>
            <a:r>
              <a:rPr lang="en-US" sz="1900" dirty="0" err="1" smtClean="0">
                <a:solidFill>
                  <a:schemeClr val="bg1">
                    <a:lumMod val="85000"/>
                  </a:schemeClr>
                </a:solidFill>
              </a:rPr>
              <a:t>Levenberg</a:t>
            </a:r>
            <a:r>
              <a:rPr lang="en-US" sz="1900" dirty="0" smtClean="0">
                <a:solidFill>
                  <a:schemeClr val="bg1">
                    <a:lumMod val="85000"/>
                  </a:schemeClr>
                </a:solidFill>
              </a:rPr>
              <a:t>–Marquardt</a:t>
            </a:r>
          </a:p>
          <a:p>
            <a:endParaRPr lang="en-US" b="1" dirty="0" smtClean="0"/>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r>
              <a:rPr lang="en-US" sz="1100" dirty="0" smtClean="0">
                <a:hlinkClick r:id="rId2"/>
              </a:rPr>
              <a:t>http://www.zhihu.com/question/37911687</a:t>
            </a:r>
          </a:p>
          <a:p>
            <a:r>
              <a:rPr lang="en-US" sz="1100" dirty="0" smtClean="0">
                <a:hlinkClick r:id="rId2"/>
              </a:rPr>
              <a:t>http://www.tuicool.com/articles/yUbUB3</a:t>
            </a:r>
          </a:p>
          <a:p>
            <a:r>
              <a:rPr lang="en-US" sz="1100" dirty="0" smtClean="0">
                <a:hlinkClick r:id="rId3"/>
              </a:rPr>
              <a:t>http://www.wtoutiao.com/p/Xdc5N0.html</a:t>
            </a:r>
            <a:endParaRPr lang="en-US" sz="1100" dirty="0" smtClean="0">
              <a:hlinkClick r:id="rId2"/>
            </a:endParaRPr>
          </a:p>
          <a:p>
            <a:r>
              <a:rPr lang="en-US" sz="1100" dirty="0" smtClean="0">
                <a:hlinkClick r:id="rId4"/>
              </a:rPr>
              <a:t>http://yufeigan.github.io/2014/11/29/Deep-Learning-%E4%BC%98%E5%8C%96%E6%96%B9%E6%B3%95%E6%80%BB%E7%BB%93/</a:t>
            </a:r>
            <a:endParaRPr lang="en-US" sz="1100" dirty="0" smtClean="0">
              <a:hlinkClick r:id="rId2"/>
            </a:endParaRPr>
          </a:p>
          <a:p>
            <a:r>
              <a:rPr lang="en-US" sz="1100" dirty="0" smtClean="0">
                <a:hlinkClick r:id="rId2"/>
              </a:rPr>
              <a:t>http://blog.csdn.net/kunlong0909/article/details/8796310</a:t>
            </a:r>
          </a:p>
          <a:p>
            <a:r>
              <a:rPr lang="en-US" sz="1100" dirty="0" smtClean="0">
                <a:hlinkClick r:id="rId2"/>
              </a:rPr>
              <a:t>http://www.cad.zju.edu.cn/home/zhx/csmath/doku.php?id=keynote:lesson16</a:t>
            </a:r>
          </a:p>
          <a:p>
            <a:pPr>
              <a:buNone/>
            </a:pPr>
            <a:endParaRPr lang="en-US" sz="1100" dirty="0" smtClean="0"/>
          </a:p>
          <a:p>
            <a:r>
              <a:rPr lang="en-US" sz="1100" dirty="0" smtClean="0">
                <a:hlinkClick r:id="rId5"/>
              </a:rPr>
              <a:t>http://www.codelast.com/%E5%8E%9F%E5%88%9B%E6%8B%9F%E7%89%9B%E9%A1%BF%E6%B3%95quasi-newton%EF%BC%8Cdfp%E7%AE%97%E6%B3%95davidon-fletcher-powell%EF%BC%8C%E5%8F%8Abfgs%E7%AE%97%E6%B3%95broyden-fletcher-goldfarb-shanno/</a:t>
            </a:r>
            <a:endParaRPr lang="en-US" sz="1100" dirty="0" smtClean="0"/>
          </a:p>
          <a:p>
            <a:endParaRPr lang="en-US" dirty="0"/>
          </a:p>
        </p:txBody>
      </p:sp>
      <p:pic>
        <p:nvPicPr>
          <p:cNvPr id="12290" name="Picture 2"/>
          <p:cNvPicPr>
            <a:picLocks noChangeAspect="1" noChangeArrowheads="1"/>
          </p:cNvPicPr>
          <p:nvPr/>
        </p:nvPicPr>
        <p:blipFill>
          <a:blip r:embed="rId6" cstate="print"/>
          <a:srcRect/>
          <a:stretch>
            <a:fillRect/>
          </a:stretch>
        </p:blipFill>
        <p:spPr bwMode="auto">
          <a:xfrm>
            <a:off x="6477000" y="4648200"/>
            <a:ext cx="2392458" cy="1627684"/>
          </a:xfrm>
          <a:prstGeom prst="rect">
            <a:avLst/>
          </a:prstGeom>
          <a:noFill/>
          <a:ln w="9525">
            <a:noFill/>
            <a:miter lim="800000"/>
            <a:headEnd/>
            <a:tailEnd/>
          </a:ln>
        </p:spPr>
      </p:pic>
      <p:pic>
        <p:nvPicPr>
          <p:cNvPr id="12291" name="Picture 3"/>
          <p:cNvPicPr>
            <a:picLocks noChangeAspect="1" noChangeArrowheads="1"/>
          </p:cNvPicPr>
          <p:nvPr/>
        </p:nvPicPr>
        <p:blipFill>
          <a:blip r:embed="rId7" cstate="print"/>
          <a:srcRect/>
          <a:stretch>
            <a:fillRect/>
          </a:stretch>
        </p:blipFill>
        <p:spPr bwMode="auto">
          <a:xfrm>
            <a:off x="1676400" y="2438400"/>
            <a:ext cx="6400800" cy="23682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                How Improve Direction</a:t>
            </a:r>
            <a:br>
              <a:rPr lang="en-US" dirty="0" smtClean="0"/>
            </a:br>
            <a:r>
              <a:rPr lang="en-US" dirty="0" smtClean="0"/>
              <a:t>                                           – second order</a:t>
            </a:r>
            <a:endParaRPr lang="en-US" dirty="0"/>
          </a:p>
        </p:txBody>
      </p:sp>
      <p:sp>
        <p:nvSpPr>
          <p:cNvPr id="3" name="Content Placeholder 2"/>
          <p:cNvSpPr>
            <a:spLocks noGrp="1"/>
          </p:cNvSpPr>
          <p:nvPr>
            <p:ph idx="1"/>
          </p:nvPr>
        </p:nvSpPr>
        <p:spPr/>
        <p:txBody>
          <a:bodyPr>
            <a:normAutofit lnSpcReduction="10000"/>
          </a:bodyPr>
          <a:lstStyle/>
          <a:p>
            <a:r>
              <a:rPr lang="en-US" sz="1900" b="1" dirty="0" smtClean="0"/>
              <a:t>Newton's method</a:t>
            </a:r>
            <a:r>
              <a:rPr lang="en-US" sz="1900" dirty="0" smtClean="0">
                <a:solidFill>
                  <a:schemeClr val="bg1">
                    <a:lumMod val="85000"/>
                  </a:schemeClr>
                </a:solidFill>
              </a:rPr>
              <a:t>/</a:t>
            </a:r>
            <a:r>
              <a:rPr lang="en-US" altLang="zh-CN" sz="1900" dirty="0" smtClean="0">
                <a:solidFill>
                  <a:schemeClr val="bg1">
                    <a:lumMod val="85000"/>
                  </a:schemeClr>
                </a:solidFill>
              </a:rPr>
              <a:t>Quasi-</a:t>
            </a:r>
            <a:r>
              <a:rPr lang="en-US" altLang="zh-CN" sz="1900" dirty="0" err="1" smtClean="0">
                <a:solidFill>
                  <a:schemeClr val="bg1">
                    <a:lumMod val="85000"/>
                  </a:schemeClr>
                </a:solidFill>
              </a:rPr>
              <a:t>Newtion</a:t>
            </a:r>
            <a:r>
              <a:rPr lang="en-US" altLang="zh-CN" sz="1900" dirty="0" smtClean="0">
                <a:solidFill>
                  <a:schemeClr val="bg1">
                    <a:lumMod val="85000"/>
                  </a:schemeClr>
                </a:solidFill>
              </a:rPr>
              <a:t> Methods</a:t>
            </a:r>
            <a:endParaRPr lang="en-US" sz="1900" b="1" dirty="0" smtClean="0"/>
          </a:p>
          <a:p>
            <a:r>
              <a:rPr lang="en-US" sz="1900" dirty="0" smtClean="0">
                <a:solidFill>
                  <a:schemeClr val="bg1">
                    <a:lumMod val="85000"/>
                  </a:schemeClr>
                </a:solidFill>
              </a:rPr>
              <a:t>BFGS/L-BFGS</a:t>
            </a:r>
          </a:p>
          <a:p>
            <a:r>
              <a:rPr lang="en-US" sz="1900" dirty="0" err="1" smtClean="0">
                <a:solidFill>
                  <a:schemeClr val="bg1">
                    <a:lumMod val="85000"/>
                  </a:schemeClr>
                </a:solidFill>
              </a:rPr>
              <a:t>Levenberg</a:t>
            </a:r>
            <a:r>
              <a:rPr lang="en-US" sz="1900" dirty="0" smtClean="0">
                <a:solidFill>
                  <a:schemeClr val="bg1">
                    <a:lumMod val="85000"/>
                  </a:schemeClr>
                </a:solidFill>
              </a:rPr>
              <a:t>–Marquardt</a:t>
            </a:r>
          </a:p>
          <a:p>
            <a:endParaRPr lang="en-US" b="1" dirty="0" smtClean="0"/>
          </a:p>
          <a:p>
            <a:endParaRPr lang="en-US" dirty="0" smtClean="0">
              <a:hlinkClick r:id="rId2"/>
            </a:endParaRPr>
          </a:p>
          <a:p>
            <a:endParaRPr lang="en-US" dirty="0" smtClean="0">
              <a:hlinkClick r:id="rId2"/>
            </a:endParaRPr>
          </a:p>
          <a:p>
            <a:endParaRPr lang="en-US" dirty="0" smtClean="0">
              <a:hlinkClick r:id="rId2"/>
            </a:endParaRPr>
          </a:p>
          <a:p>
            <a:r>
              <a:rPr lang="en-US" sz="1100" dirty="0" smtClean="0">
                <a:hlinkClick r:id="rId2"/>
              </a:rPr>
              <a:t>http://www.zhihu.com/question/37911687</a:t>
            </a:r>
          </a:p>
          <a:p>
            <a:r>
              <a:rPr lang="en-US" sz="1100" dirty="0" smtClean="0">
                <a:hlinkClick r:id="rId2"/>
              </a:rPr>
              <a:t>http://www.tuicool.com/articles/yUbUB3</a:t>
            </a:r>
          </a:p>
          <a:p>
            <a:r>
              <a:rPr lang="en-US" sz="1100" dirty="0" smtClean="0">
                <a:hlinkClick r:id="rId3"/>
              </a:rPr>
              <a:t>http://www.wtoutiao.com/p/Xdc5N0.html</a:t>
            </a:r>
            <a:endParaRPr lang="en-US" sz="1100" dirty="0" smtClean="0">
              <a:hlinkClick r:id="rId2"/>
            </a:endParaRPr>
          </a:p>
          <a:p>
            <a:r>
              <a:rPr lang="en-US" sz="1100" dirty="0" smtClean="0">
                <a:hlinkClick r:id="rId4"/>
              </a:rPr>
              <a:t>http://yufeigan.github.io/2014/11/29/Deep-Learning-%E4%BC%98%E5%8C%96%E6%96%B9%E6%B3%95%E6%80%BB%E7%BB%93/</a:t>
            </a:r>
            <a:endParaRPr lang="en-US" sz="1100" dirty="0" smtClean="0">
              <a:hlinkClick r:id="rId2"/>
            </a:endParaRPr>
          </a:p>
          <a:p>
            <a:r>
              <a:rPr lang="en-US" sz="1100" dirty="0" smtClean="0">
                <a:hlinkClick r:id="rId2"/>
              </a:rPr>
              <a:t>http://blog.csdn.net/kunlong0909/article/details/8796310</a:t>
            </a:r>
          </a:p>
          <a:p>
            <a:r>
              <a:rPr lang="en-US" sz="1100" dirty="0" smtClean="0">
                <a:hlinkClick r:id="rId2"/>
              </a:rPr>
              <a:t>http://www.cad.zju.edu.cn/home/zhx/csmath/doku.php?id=keynote:lesson16</a:t>
            </a:r>
          </a:p>
          <a:p>
            <a:endParaRPr lang="en-US" sz="1100" dirty="0" smtClean="0"/>
          </a:p>
          <a:p>
            <a:endParaRPr lang="en-US" sz="1100" dirty="0" smtClean="0"/>
          </a:p>
          <a:p>
            <a:endParaRPr lang="en-US" dirty="0"/>
          </a:p>
        </p:txBody>
      </p:sp>
      <p:pic>
        <p:nvPicPr>
          <p:cNvPr id="9218" name="Picture 2"/>
          <p:cNvPicPr>
            <a:picLocks noChangeAspect="1" noChangeArrowheads="1"/>
          </p:cNvPicPr>
          <p:nvPr/>
        </p:nvPicPr>
        <p:blipFill>
          <a:blip r:embed="rId5" cstate="print"/>
          <a:srcRect/>
          <a:stretch>
            <a:fillRect/>
          </a:stretch>
        </p:blipFill>
        <p:spPr bwMode="auto">
          <a:xfrm>
            <a:off x="3810000" y="1458370"/>
            <a:ext cx="5094778" cy="37327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How Improve Direction</a:t>
            </a:r>
            <a:br>
              <a:rPr lang="en-US" dirty="0" smtClean="0"/>
            </a:br>
            <a:r>
              <a:rPr lang="en-US" dirty="0" smtClean="0"/>
              <a:t>                                           – Combination</a:t>
            </a:r>
            <a:endParaRPr lang="en-US" dirty="0"/>
          </a:p>
        </p:txBody>
      </p:sp>
      <p:sp>
        <p:nvSpPr>
          <p:cNvPr id="3" name="Content Placeholder 2"/>
          <p:cNvSpPr>
            <a:spLocks noGrp="1"/>
          </p:cNvSpPr>
          <p:nvPr>
            <p:ph idx="1"/>
          </p:nvPr>
        </p:nvSpPr>
        <p:spPr/>
        <p:txBody>
          <a:bodyPr>
            <a:normAutofit lnSpcReduction="10000"/>
          </a:bodyPr>
          <a:lstStyle/>
          <a:p>
            <a:r>
              <a:rPr lang="en-US" b="1" dirty="0" smtClean="0"/>
              <a:t>Conjugate Gradients</a:t>
            </a:r>
          </a:p>
          <a:p>
            <a:r>
              <a:rPr lang="en-US" altLang="en-US" sz="1000" dirty="0" smtClean="0"/>
              <a:t> The method of Conjugate Gradients is an attempt to mend this problem by ``learning'' from experience.</a:t>
            </a:r>
          </a:p>
          <a:p>
            <a:r>
              <a:rPr lang="zh-CN" altLang="en-US" sz="1000" dirty="0" smtClean="0"/>
              <a:t>共轭梯度法是一个典型的</a:t>
            </a:r>
            <a:r>
              <a:rPr lang="zh-CN" altLang="en-US" sz="1000" dirty="0" smtClean="0">
                <a:hlinkClick r:id="rId3"/>
              </a:rPr>
              <a:t>共轭方向</a:t>
            </a:r>
            <a:r>
              <a:rPr lang="zh-CN" altLang="en-US" sz="1000" dirty="0" smtClean="0"/>
              <a:t>法，它的每一个搜索方向是互相共轭的，而这些搜索方向</a:t>
            </a:r>
            <a:r>
              <a:rPr lang="en-US" altLang="zh-CN" sz="1000" dirty="0" smtClean="0"/>
              <a:t>d</a:t>
            </a:r>
            <a:r>
              <a:rPr lang="zh-CN" altLang="en-US" sz="1000" dirty="0" smtClean="0"/>
              <a:t>仅仅是负梯度方向与上一次迭代的搜索方向的组合</a:t>
            </a:r>
            <a:r>
              <a:rPr lang="en-US" altLang="zh-CN" sz="1000" dirty="0" smtClean="0"/>
              <a:t>.</a:t>
            </a:r>
            <a:r>
              <a:rPr lang="zh-CN" altLang="en-US" sz="1000" dirty="0" smtClean="0"/>
              <a:t>共轭梯度法的基本思想是把共轭性与最速下降方法相结合，利用已知点处的梯度构造一组共轭方向，并沿这组方向进行搜素，求出目标函数的极小点。根据共轭方向基本性质，这种方法具有二次终止性。</a:t>
            </a:r>
            <a:endParaRPr lang="en-US" sz="1000" dirty="0" smtClean="0">
              <a:hlinkClick r:id="rId4"/>
            </a:endParaRPr>
          </a:p>
          <a:p>
            <a:pPr>
              <a:buNone/>
            </a:pPr>
            <a:endParaRPr lang="en-US" dirty="0" smtClean="0">
              <a:hlinkClick r:id="rId4"/>
            </a:endParaRPr>
          </a:p>
          <a:p>
            <a:endParaRPr lang="en-US" dirty="0" smtClean="0">
              <a:hlinkClick r:id="rId4"/>
            </a:endParaRPr>
          </a:p>
          <a:p>
            <a:endParaRPr lang="en-US" sz="1100" dirty="0" smtClean="0">
              <a:hlinkClick r:id="rId5"/>
            </a:endParaRPr>
          </a:p>
          <a:p>
            <a:endParaRPr lang="en-US" sz="1100" dirty="0" smtClean="0">
              <a:hlinkClick r:id="rId5"/>
            </a:endParaRPr>
          </a:p>
          <a:p>
            <a:endParaRPr lang="en-US" sz="1100" dirty="0" smtClean="0">
              <a:hlinkClick r:id="rId5"/>
            </a:endParaRPr>
          </a:p>
          <a:p>
            <a:endParaRPr lang="en-US" sz="1100" dirty="0" smtClean="0">
              <a:hlinkClick r:id="rId5"/>
            </a:endParaRPr>
          </a:p>
          <a:p>
            <a:endParaRPr lang="en-US" sz="1100" dirty="0" smtClean="0">
              <a:hlinkClick r:id="rId5"/>
            </a:endParaRPr>
          </a:p>
          <a:p>
            <a:endParaRPr lang="en-US" sz="1100" dirty="0" smtClean="0">
              <a:hlinkClick r:id="rId5"/>
            </a:endParaRPr>
          </a:p>
          <a:p>
            <a:endParaRPr lang="en-US" sz="1100" dirty="0" smtClean="0">
              <a:hlinkClick r:id="rId5"/>
            </a:endParaRPr>
          </a:p>
          <a:p>
            <a:endParaRPr lang="en-US" sz="1100" dirty="0" smtClean="0">
              <a:hlinkClick r:id="rId5"/>
            </a:endParaRPr>
          </a:p>
          <a:p>
            <a:endParaRPr lang="en-US" sz="1100" dirty="0" smtClean="0">
              <a:hlinkClick r:id="rId5"/>
            </a:endParaRPr>
          </a:p>
          <a:p>
            <a:r>
              <a:rPr lang="en-US" sz="1100" dirty="0" smtClean="0">
                <a:hlinkClick r:id="rId5"/>
              </a:rPr>
              <a:t>http://baike.baidu.com/view/2565822.htm</a:t>
            </a:r>
            <a:endParaRPr lang="en-US" sz="1100" dirty="0" smtClean="0"/>
          </a:p>
          <a:p>
            <a:r>
              <a:rPr lang="en-US" sz="1100" dirty="0" smtClean="0">
                <a:hlinkClick r:id="rId6"/>
              </a:rPr>
              <a:t>http://image.sciencenet.cn/olddata/kexue.com.cn/upload/blog/file/2009/7/2009713202425927907.pdf</a:t>
            </a:r>
            <a:endParaRPr lang="en-US" sz="1100" dirty="0" smtClean="0"/>
          </a:p>
          <a:p>
            <a:endParaRPr lang="en-US" sz="1100" dirty="0" smtClean="0"/>
          </a:p>
          <a:p>
            <a:endParaRPr lang="en-US" dirty="0"/>
          </a:p>
        </p:txBody>
      </p:sp>
      <p:pic>
        <p:nvPicPr>
          <p:cNvPr id="6146" name="Picture 2"/>
          <p:cNvPicPr>
            <a:picLocks noChangeAspect="1" noChangeArrowheads="1"/>
          </p:cNvPicPr>
          <p:nvPr/>
        </p:nvPicPr>
        <p:blipFill>
          <a:blip r:embed="rId7" cstate="print"/>
          <a:srcRect/>
          <a:stretch>
            <a:fillRect/>
          </a:stretch>
        </p:blipFill>
        <p:spPr bwMode="auto">
          <a:xfrm>
            <a:off x="6248400" y="2743200"/>
            <a:ext cx="2623488" cy="3946789"/>
          </a:xfrm>
          <a:prstGeom prst="rect">
            <a:avLst/>
          </a:prstGeom>
          <a:noFill/>
          <a:ln w="9525">
            <a:noFill/>
            <a:miter lim="800000"/>
            <a:headEnd/>
            <a:tailEnd/>
          </a:ln>
        </p:spPr>
      </p:pic>
      <p:pic>
        <p:nvPicPr>
          <p:cNvPr id="6147" name="Picture 3"/>
          <p:cNvPicPr>
            <a:picLocks noChangeAspect="1" noChangeArrowheads="1"/>
          </p:cNvPicPr>
          <p:nvPr/>
        </p:nvPicPr>
        <p:blipFill>
          <a:blip r:embed="rId8" cstate="print"/>
          <a:srcRect/>
          <a:stretch>
            <a:fillRect/>
          </a:stretch>
        </p:blipFill>
        <p:spPr bwMode="auto">
          <a:xfrm>
            <a:off x="990600" y="2895600"/>
            <a:ext cx="3540210" cy="2614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improve –use second order</a:t>
            </a:r>
            <a:endParaRPr lang="en-US" dirty="0"/>
          </a:p>
        </p:txBody>
      </p:sp>
      <p:sp>
        <p:nvSpPr>
          <p:cNvPr id="3" name="Content Placeholder 2"/>
          <p:cNvSpPr>
            <a:spLocks noGrp="1"/>
          </p:cNvSpPr>
          <p:nvPr>
            <p:ph idx="1"/>
          </p:nvPr>
        </p:nvSpPr>
        <p:spPr/>
        <p:txBody>
          <a:bodyPr>
            <a:normAutofit fontScale="55000" lnSpcReduction="20000"/>
          </a:bodyPr>
          <a:lstStyle/>
          <a:p>
            <a:r>
              <a:rPr lang="en-US" b="1" dirty="0" smtClean="0"/>
              <a:t>Newton's method</a:t>
            </a:r>
          </a:p>
          <a:p>
            <a:r>
              <a:rPr lang="en-US" b="1" dirty="0" err="1" smtClean="0"/>
              <a:t>Levenberg</a:t>
            </a:r>
            <a:r>
              <a:rPr lang="en-US" b="1" dirty="0" smtClean="0"/>
              <a:t>–Marquardt Algorithm</a:t>
            </a:r>
          </a:p>
          <a:p>
            <a:r>
              <a:rPr lang="zh-CN" altLang="en-US" dirty="0" smtClean="0"/>
              <a:t>高斯</a:t>
            </a:r>
            <a:r>
              <a:rPr lang="en-US" altLang="zh-CN" dirty="0" smtClean="0"/>
              <a:t>-</a:t>
            </a:r>
            <a:r>
              <a:rPr lang="zh-CN" altLang="en-US" dirty="0" smtClean="0"/>
              <a:t>牛顿法</a:t>
            </a:r>
            <a:endParaRPr lang="en-US" altLang="zh-CN" dirty="0" smtClean="0"/>
          </a:p>
          <a:p>
            <a:r>
              <a:rPr lang="zh-CN" altLang="en-US" dirty="0" smtClean="0"/>
              <a:t>拟牛顿法</a:t>
            </a:r>
            <a:endParaRPr lang="en-US" altLang="zh-CN" dirty="0" smtClean="0"/>
          </a:p>
          <a:p>
            <a:r>
              <a:rPr lang="en-US" dirty="0" smtClean="0"/>
              <a:t>BFGS</a:t>
            </a:r>
            <a:r>
              <a:rPr lang="zh-CN" altLang="en-US" dirty="0" smtClean="0"/>
              <a:t>算法</a:t>
            </a:r>
            <a:endParaRPr lang="en-US" altLang="zh-CN" dirty="0" smtClean="0"/>
          </a:p>
          <a:p>
            <a:r>
              <a:rPr lang="en-US" dirty="0" smtClean="0"/>
              <a:t>L-BFGS</a:t>
            </a:r>
            <a:r>
              <a:rPr lang="zh-CN" altLang="en-US" dirty="0" smtClean="0"/>
              <a:t>算法</a:t>
            </a:r>
            <a:endParaRPr lang="en-US" altLang="zh-CN" dirty="0" smtClean="0"/>
          </a:p>
          <a:p>
            <a:r>
              <a:rPr lang="en-US" b="1" dirty="0" smtClean="0">
                <a:solidFill>
                  <a:srgbClr val="FF0000"/>
                </a:solidFill>
              </a:rPr>
              <a:t>Trust-Region Methods</a:t>
            </a:r>
          </a:p>
          <a:p>
            <a:r>
              <a:rPr lang="en-US" b="1" dirty="0" smtClean="0"/>
              <a:t>Gill-Murray</a:t>
            </a:r>
            <a:r>
              <a:rPr lang="zh-CN" altLang="en-US" b="1" dirty="0" smtClean="0"/>
              <a:t>稳定牛顿法</a:t>
            </a:r>
            <a:r>
              <a:rPr lang="zh-CN" altLang="en-US" dirty="0" smtClean="0"/>
              <a:t> </a:t>
            </a:r>
            <a:endParaRPr lang="en-US" b="1" dirty="0" smtClean="0"/>
          </a:p>
          <a:p>
            <a:pPr>
              <a:buNone/>
            </a:pPr>
            <a:endParaRPr lang="en-US" b="1" dirty="0" smtClean="0"/>
          </a:p>
          <a:p>
            <a:endParaRPr lang="en-US" b="1" dirty="0" smtClean="0"/>
          </a:p>
          <a:p>
            <a:endParaRPr lang="en-US" dirty="0" smtClean="0">
              <a:hlinkClick r:id="rId2"/>
            </a:endParaRPr>
          </a:p>
          <a:p>
            <a:r>
              <a:rPr lang="en-US" sz="2100" dirty="0" smtClean="0">
                <a:hlinkClick r:id="rId2"/>
              </a:rPr>
              <a:t>http://blog.csdn.net/kunlong0909/article/details/8796310</a:t>
            </a:r>
          </a:p>
          <a:p>
            <a:endParaRPr lang="en-US" sz="2100" dirty="0" smtClean="0">
              <a:hlinkClick r:id="rId2"/>
            </a:endParaRPr>
          </a:p>
          <a:p>
            <a:r>
              <a:rPr lang="en-US" sz="2100" dirty="0" smtClean="0">
                <a:hlinkClick r:id="rId2"/>
              </a:rPr>
              <a:t>http://www.zhihu.com/question/37911687</a:t>
            </a:r>
          </a:p>
          <a:p>
            <a:r>
              <a:rPr lang="en-US" sz="2100" dirty="0" smtClean="0">
                <a:hlinkClick r:id="rId2"/>
              </a:rPr>
              <a:t>http://www.cad.zju.edu.cn/home/zhx/csmath/doku.php?id=keynote:lesson16</a:t>
            </a:r>
          </a:p>
          <a:p>
            <a:endParaRPr lang="en-US" sz="2100" dirty="0" smtClean="0">
              <a:hlinkClick r:id="rId2"/>
            </a:endParaRPr>
          </a:p>
          <a:p>
            <a:r>
              <a:rPr lang="en-US" sz="2100" dirty="0" smtClean="0">
                <a:hlinkClick r:id="rId2"/>
              </a:rPr>
              <a:t>http://www.tuicool.com/articles/yUbUB3</a:t>
            </a:r>
          </a:p>
          <a:p>
            <a:r>
              <a:rPr lang="en-US" sz="2100" dirty="0" smtClean="0">
                <a:hlinkClick r:id="rId3"/>
              </a:rPr>
              <a:t>http://www.wtoutiao.com/p/Xdc5N0.html</a:t>
            </a:r>
            <a:endParaRPr lang="en-US" sz="2100" dirty="0" smtClean="0">
              <a:hlinkClick r:id="rId2"/>
            </a:endParaRPr>
          </a:p>
          <a:p>
            <a:endParaRPr lang="en-US" sz="1100" dirty="0"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improve –use second order</a:t>
            </a:r>
            <a:endParaRPr lang="en-US" dirty="0"/>
          </a:p>
        </p:txBody>
      </p:sp>
      <p:sp>
        <p:nvSpPr>
          <p:cNvPr id="3" name="Content Placeholder 2"/>
          <p:cNvSpPr>
            <a:spLocks noGrp="1"/>
          </p:cNvSpPr>
          <p:nvPr>
            <p:ph idx="1"/>
          </p:nvPr>
        </p:nvSpPr>
        <p:spPr/>
        <p:txBody>
          <a:bodyPr>
            <a:normAutofit/>
          </a:bodyPr>
          <a:lstStyle/>
          <a:p>
            <a:pPr>
              <a:buNone/>
            </a:pPr>
            <a:endParaRPr lang="en-US" b="1" dirty="0" smtClean="0"/>
          </a:p>
          <a:p>
            <a:endParaRPr lang="en-US" b="1" dirty="0" smtClean="0"/>
          </a:p>
          <a:p>
            <a:endParaRPr lang="en-US" dirty="0" smtClean="0">
              <a:hlinkClick r:id="rId2"/>
            </a:endParaRPr>
          </a:p>
          <a:p>
            <a:endParaRPr lang="en-US" sz="1000" dirty="0" smtClean="0">
              <a:hlinkClick r:id="rId2"/>
            </a:endParaRPr>
          </a:p>
          <a:p>
            <a:endParaRPr lang="en-US" sz="1000" dirty="0" smtClean="0">
              <a:hlinkClick r:id="rId2"/>
            </a:endParaRPr>
          </a:p>
          <a:p>
            <a:endParaRPr lang="en-US" sz="1000" dirty="0" smtClean="0">
              <a:hlinkClick r:id="rId2"/>
            </a:endParaRPr>
          </a:p>
          <a:p>
            <a:endParaRPr lang="en-US" sz="1000" dirty="0" smtClean="0">
              <a:hlinkClick r:id="rId2"/>
            </a:endParaRPr>
          </a:p>
          <a:p>
            <a:endParaRPr lang="en-US" sz="1000" dirty="0" smtClean="0">
              <a:hlinkClick r:id="rId2"/>
            </a:endParaRPr>
          </a:p>
          <a:p>
            <a:endParaRPr lang="en-US" sz="1000" dirty="0" smtClean="0">
              <a:hlinkClick r:id="rId2"/>
            </a:endParaRPr>
          </a:p>
          <a:p>
            <a:endParaRPr lang="en-US" sz="1000" dirty="0" smtClean="0">
              <a:hlinkClick r:id="rId2"/>
            </a:endParaRPr>
          </a:p>
          <a:p>
            <a:endParaRPr lang="en-US" sz="1000" dirty="0" smtClean="0">
              <a:hlinkClick r:id="rId2"/>
            </a:endParaRPr>
          </a:p>
          <a:p>
            <a:endParaRPr lang="en-US" sz="1000" dirty="0" smtClean="0">
              <a:hlinkClick r:id="rId2"/>
            </a:endParaRPr>
          </a:p>
          <a:p>
            <a:endParaRPr lang="en-US" sz="1000" dirty="0" smtClean="0">
              <a:hlinkClick r:id="rId2"/>
            </a:endParaRPr>
          </a:p>
          <a:p>
            <a:endParaRPr lang="en-US" sz="1100" dirty="0" smtClean="0"/>
          </a:p>
          <a:p>
            <a:endParaRPr lang="en-US" dirty="0"/>
          </a:p>
        </p:txBody>
      </p:sp>
      <p:pic>
        <p:nvPicPr>
          <p:cNvPr id="8195" name="Picture 3"/>
          <p:cNvPicPr>
            <a:picLocks noChangeAspect="1" noChangeArrowheads="1"/>
          </p:cNvPicPr>
          <p:nvPr/>
        </p:nvPicPr>
        <p:blipFill>
          <a:blip r:embed="rId3" cstate="print"/>
          <a:srcRect/>
          <a:stretch>
            <a:fillRect/>
          </a:stretch>
        </p:blipFill>
        <p:spPr bwMode="auto">
          <a:xfrm>
            <a:off x="3693519" y="2971800"/>
            <a:ext cx="5450481" cy="3757613"/>
          </a:xfrm>
          <a:prstGeom prst="rect">
            <a:avLst/>
          </a:prstGeom>
          <a:noFill/>
          <a:ln w="9525">
            <a:noFill/>
            <a:miter lim="800000"/>
            <a:headEnd/>
            <a:tailEnd/>
          </a:ln>
        </p:spPr>
      </p:pic>
      <p:pic>
        <p:nvPicPr>
          <p:cNvPr id="8194" name="Picture 2"/>
          <p:cNvPicPr>
            <a:picLocks noChangeAspect="1" noChangeArrowheads="1"/>
          </p:cNvPicPr>
          <p:nvPr/>
        </p:nvPicPr>
        <p:blipFill>
          <a:blip r:embed="rId4" cstate="print"/>
          <a:srcRect/>
          <a:stretch>
            <a:fillRect/>
          </a:stretch>
        </p:blipFill>
        <p:spPr bwMode="auto">
          <a:xfrm>
            <a:off x="457200" y="1447800"/>
            <a:ext cx="5057775" cy="36580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improve –use second order</a:t>
            </a:r>
            <a:endParaRPr lang="en-US" dirty="0"/>
          </a:p>
        </p:txBody>
      </p:sp>
      <p:sp>
        <p:nvSpPr>
          <p:cNvPr id="3" name="Content Placeholder 2"/>
          <p:cNvSpPr>
            <a:spLocks noGrp="1"/>
          </p:cNvSpPr>
          <p:nvPr>
            <p:ph idx="1"/>
          </p:nvPr>
        </p:nvSpPr>
        <p:spPr/>
        <p:txBody>
          <a:bodyPr>
            <a:normAutofit/>
          </a:bodyPr>
          <a:lstStyle/>
          <a:p>
            <a:pPr>
              <a:buNone/>
            </a:pPr>
            <a:endParaRPr lang="en-US" b="1" dirty="0" smtClean="0"/>
          </a:p>
          <a:p>
            <a:pPr>
              <a:buNone/>
            </a:pPr>
            <a:endParaRPr lang="en-US" b="1" dirty="0" smtClean="0"/>
          </a:p>
          <a:p>
            <a:pPr>
              <a:buNone/>
            </a:pPr>
            <a:endParaRPr lang="en-US" b="1" dirty="0" smtClean="0"/>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endParaRPr lang="en-US" sz="900" dirty="0" smtClean="0">
              <a:hlinkClick r:id="rId2"/>
            </a:endParaRPr>
          </a:p>
          <a:p>
            <a:r>
              <a:rPr lang="en-US" sz="900" dirty="0" smtClean="0">
                <a:hlinkClick r:id="rId2"/>
              </a:rPr>
              <a:t>http://ai.stanford.edu/~ang/papers/icml11-OptimizationForDeepLearning.pdf</a:t>
            </a:r>
            <a:endParaRPr lang="en-US" sz="900" dirty="0" smtClean="0"/>
          </a:p>
          <a:p>
            <a:endParaRPr lang="en-US" sz="900" dirty="0" smtClean="0"/>
          </a:p>
          <a:p>
            <a:endParaRPr lang="en-US" b="1" dirty="0" smtClean="0"/>
          </a:p>
          <a:p>
            <a:endParaRPr lang="en-US" dirty="0" smtClean="0">
              <a:hlinkClick r:id="rId3"/>
            </a:endParaRPr>
          </a:p>
          <a:p>
            <a:endParaRPr lang="en-US" sz="1000" dirty="0" smtClean="0">
              <a:hlinkClick r:id="rId3"/>
            </a:endParaRPr>
          </a:p>
          <a:p>
            <a:endParaRPr lang="en-US" sz="1000" dirty="0" smtClean="0">
              <a:hlinkClick r:id="rId3"/>
            </a:endParaRPr>
          </a:p>
          <a:p>
            <a:endParaRPr lang="en-US" sz="1000" dirty="0" smtClean="0">
              <a:hlinkClick r:id="rId3"/>
            </a:endParaRPr>
          </a:p>
          <a:p>
            <a:endParaRPr lang="en-US" sz="1000" dirty="0" smtClean="0">
              <a:hlinkClick r:id="rId3"/>
            </a:endParaRPr>
          </a:p>
          <a:p>
            <a:endParaRPr lang="en-US" sz="1000" dirty="0" smtClean="0">
              <a:hlinkClick r:id="rId3"/>
            </a:endParaRPr>
          </a:p>
          <a:p>
            <a:endParaRPr lang="en-US" sz="1000" dirty="0" smtClean="0">
              <a:hlinkClick r:id="rId3"/>
            </a:endParaRPr>
          </a:p>
          <a:p>
            <a:endParaRPr lang="en-US" sz="1000" dirty="0" smtClean="0">
              <a:hlinkClick r:id="rId3"/>
            </a:endParaRPr>
          </a:p>
          <a:p>
            <a:endParaRPr lang="en-US" sz="1000" dirty="0" smtClean="0">
              <a:hlinkClick r:id="rId3"/>
            </a:endParaRPr>
          </a:p>
          <a:p>
            <a:endParaRPr lang="en-US" sz="1000" dirty="0" smtClean="0">
              <a:hlinkClick r:id="rId3"/>
            </a:endParaRPr>
          </a:p>
          <a:p>
            <a:endParaRPr lang="en-US" sz="1000" dirty="0" smtClean="0">
              <a:hlinkClick r:id="rId3"/>
            </a:endParaRPr>
          </a:p>
          <a:p>
            <a:endParaRPr lang="en-US" sz="1100" dirty="0" smtClean="0"/>
          </a:p>
          <a:p>
            <a:endParaRPr lang="en-US" dirty="0"/>
          </a:p>
        </p:txBody>
      </p:sp>
      <p:pic>
        <p:nvPicPr>
          <p:cNvPr id="10242" name="Picture 2"/>
          <p:cNvPicPr>
            <a:picLocks noChangeAspect="1" noChangeArrowheads="1"/>
          </p:cNvPicPr>
          <p:nvPr/>
        </p:nvPicPr>
        <p:blipFill>
          <a:blip r:embed="rId4" cstate="print"/>
          <a:srcRect/>
          <a:stretch>
            <a:fillRect/>
          </a:stretch>
        </p:blipFill>
        <p:spPr bwMode="auto">
          <a:xfrm>
            <a:off x="1219200" y="2209800"/>
            <a:ext cx="3371850" cy="30794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improve – approximate </a:t>
            </a:r>
            <a:endParaRPr lang="en-US" dirty="0"/>
          </a:p>
        </p:txBody>
      </p:sp>
      <p:sp>
        <p:nvSpPr>
          <p:cNvPr id="3" name="Content Placeholder 2"/>
          <p:cNvSpPr>
            <a:spLocks noGrp="1"/>
          </p:cNvSpPr>
          <p:nvPr>
            <p:ph idx="1"/>
          </p:nvPr>
        </p:nvSpPr>
        <p:spPr/>
        <p:txBody>
          <a:bodyPr>
            <a:normAutofit/>
          </a:bodyPr>
          <a:lstStyle/>
          <a:p>
            <a:pPr fontAlgn="base"/>
            <a:r>
              <a:rPr lang="en-US" dirty="0" smtClean="0"/>
              <a:t>Armijo-Goldstein Rule</a:t>
            </a:r>
          </a:p>
          <a:p>
            <a:endParaRPr lang="en-US" b="1" dirty="0" smtClean="0"/>
          </a:p>
          <a:p>
            <a:r>
              <a:rPr lang="zh-CN" altLang="en-US" sz="1400" dirty="0" smtClean="0"/>
              <a:t>精确一维搜索，求导，求最小值。非精确一维搜索，逐渐逼近</a:t>
            </a:r>
            <a:endParaRPr lang="en-US" sz="1400"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r>
              <a:rPr lang="en-US" sz="800" dirty="0" smtClean="0">
                <a:hlinkClick r:id="rId2"/>
              </a:rPr>
              <a:t>http://www.zhihu.com/question/36425542</a:t>
            </a:r>
            <a:endParaRPr lang="en-US" dirty="0" smtClean="0">
              <a:hlinkClick r:id="rId2"/>
            </a:endParaRPr>
          </a:p>
          <a:p>
            <a:r>
              <a:rPr lang="en-US" sz="800" dirty="0" smtClean="0">
                <a:hlinkClick r:id="rId3"/>
              </a:rPr>
              <a:t>http://www.codelast.com/%E5%8E%9F%E5%88%9B%E7%94%A8%E4%BA%BA%E8%AF%9D%E8%A7%A3%E9%87%8A%E4%B8%8D%E7%B2%BE%E7%A1%AE%E7%BA%BF%E6%90%9C%E7%B4%A2%E4%B8%AD%E7%9A%84armijo-goldstein%E5%87%86%E5%88%99%E5%8F%8Awo/</a:t>
            </a:r>
            <a:endParaRPr lang="en-US" sz="800" dirty="0" smtClean="0"/>
          </a:p>
          <a:p>
            <a:r>
              <a:rPr lang="en-US" sz="800" dirty="0" smtClean="0">
                <a:hlinkClick r:id="rId4"/>
              </a:rPr>
              <a:t>http://web.mit.edu/6.252/www/LectureNotes/6_252%20Lecture04.pdf</a:t>
            </a:r>
            <a:endParaRPr lang="en-US" sz="800" dirty="0" smtClean="0"/>
          </a:p>
          <a:p>
            <a:endParaRPr lang="en-US" sz="800" dirty="0" smtClean="0"/>
          </a:p>
          <a:p>
            <a:endParaRPr lang="en-US" dirty="0"/>
          </a:p>
        </p:txBody>
      </p:sp>
      <p:pic>
        <p:nvPicPr>
          <p:cNvPr id="4098" name="Picture 2"/>
          <p:cNvPicPr>
            <a:picLocks noChangeAspect="1" noChangeArrowheads="1"/>
          </p:cNvPicPr>
          <p:nvPr/>
        </p:nvPicPr>
        <p:blipFill>
          <a:blip r:embed="rId5" cstate="print"/>
          <a:srcRect/>
          <a:stretch>
            <a:fillRect/>
          </a:stretch>
        </p:blipFill>
        <p:spPr bwMode="auto">
          <a:xfrm>
            <a:off x="1600200" y="3352800"/>
            <a:ext cx="2024063" cy="1250321"/>
          </a:xfrm>
          <a:prstGeom prst="rect">
            <a:avLst/>
          </a:prstGeom>
          <a:noFill/>
          <a:ln w="9525">
            <a:noFill/>
            <a:miter lim="800000"/>
            <a:headEnd/>
            <a:tailEnd/>
          </a:ln>
        </p:spPr>
      </p:pic>
      <p:pic>
        <p:nvPicPr>
          <p:cNvPr id="4100" name="Picture 4"/>
          <p:cNvPicPr>
            <a:picLocks noChangeAspect="1" noChangeArrowheads="1"/>
          </p:cNvPicPr>
          <p:nvPr/>
        </p:nvPicPr>
        <p:blipFill>
          <a:blip r:embed="rId6" cstate="print"/>
          <a:srcRect/>
          <a:stretch>
            <a:fillRect/>
          </a:stretch>
        </p:blipFill>
        <p:spPr bwMode="auto">
          <a:xfrm>
            <a:off x="3733800" y="3352800"/>
            <a:ext cx="2209800" cy="9787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improve – approximate </a:t>
            </a:r>
            <a:endParaRPr lang="en-US" dirty="0"/>
          </a:p>
        </p:txBody>
      </p:sp>
      <p:sp>
        <p:nvSpPr>
          <p:cNvPr id="3" name="Content Placeholder 2"/>
          <p:cNvSpPr>
            <a:spLocks noGrp="1"/>
          </p:cNvSpPr>
          <p:nvPr>
            <p:ph idx="1"/>
          </p:nvPr>
        </p:nvSpPr>
        <p:spPr/>
        <p:txBody>
          <a:bodyPr>
            <a:normAutofit/>
          </a:bodyPr>
          <a:lstStyle/>
          <a:p>
            <a:pPr fontAlgn="base"/>
            <a:r>
              <a:rPr lang="en-US" dirty="0" smtClean="0"/>
              <a:t>Armijo-Goldstein Rule</a:t>
            </a:r>
          </a:p>
          <a:p>
            <a:pPr fontAlgn="base"/>
            <a:r>
              <a:rPr lang="en-US" dirty="0" smtClean="0"/>
              <a:t>Wolfe-Powell</a:t>
            </a:r>
            <a:r>
              <a:rPr lang="zh-CN" altLang="en-US" dirty="0" smtClean="0"/>
              <a:t> </a:t>
            </a:r>
            <a:r>
              <a:rPr lang="en-US" altLang="zh-CN" dirty="0" smtClean="0"/>
              <a:t>Rule</a:t>
            </a:r>
            <a:endParaRPr lang="en-US" dirty="0" smtClean="0"/>
          </a:p>
          <a:p>
            <a:endParaRPr lang="en-US" b="1" dirty="0" smtClean="0"/>
          </a:p>
          <a:p>
            <a:endParaRPr lang="en-US" dirty="0" smtClean="0">
              <a:hlinkClick r:id="rId2"/>
            </a:endParaRPr>
          </a:p>
          <a:p>
            <a:endParaRPr lang="en-US" dirty="0" smtClean="0">
              <a:hlinkClick r:id="rId2"/>
            </a:endParaRPr>
          </a:p>
          <a:p>
            <a:endParaRPr lang="en-US" dirty="0" smtClean="0">
              <a:hlinkClick r:id="rId2"/>
            </a:endParaRPr>
          </a:p>
          <a:p>
            <a:r>
              <a:rPr lang="en-US" sz="800" dirty="0" smtClean="0">
                <a:hlinkClick r:id="rId2"/>
              </a:rPr>
              <a:t>http://www.zhihu.com/question/36425542</a:t>
            </a:r>
            <a:endParaRPr lang="en-US" dirty="0" smtClean="0">
              <a:hlinkClick r:id="rId2"/>
            </a:endParaRPr>
          </a:p>
          <a:p>
            <a:r>
              <a:rPr lang="en-US" sz="800" dirty="0" smtClean="0">
                <a:hlinkClick r:id="rId3"/>
              </a:rPr>
              <a:t>http://www.codelast.com/%E5%8E%9F%E5%88%9B%E7%94%A8%E4%BA%BA%E8%AF%9D%E8%A7%A3%E9%87%8A%E4%B8%8D%E7%B2%BE%E7%A1%AE%E7%BA%BF%E6%90%9C%E7%B4%A2%E4%B8%AD%E7%9A%84armijo-goldstein%E5%87%86%E5%88%99%E5%8F%8Awo/</a:t>
            </a:r>
            <a:endParaRPr lang="en-US" sz="800" dirty="0" smtClean="0"/>
          </a:p>
          <a:p>
            <a:r>
              <a:rPr lang="en-US" sz="800" dirty="0" smtClean="0">
                <a:hlinkClick r:id="rId4"/>
              </a:rPr>
              <a:t>http://web.mit.edu/6.252/www/LectureNotes/6_252%20Lecture04.pdf</a:t>
            </a:r>
            <a:endParaRPr lang="en-US" sz="800" dirty="0" smtClean="0"/>
          </a:p>
          <a:p>
            <a:endParaRPr lang="en-US" sz="800" dirty="0" smtClean="0"/>
          </a:p>
          <a:p>
            <a:endParaRPr lang="en-US" sz="800" dirty="0" smtClean="0"/>
          </a:p>
          <a:p>
            <a:endParaRPr lang="en-US" sz="800" dirty="0" smtClean="0"/>
          </a:p>
          <a:p>
            <a:endParaRPr lang="en-US" dirty="0"/>
          </a:p>
        </p:txBody>
      </p:sp>
      <p:pic>
        <p:nvPicPr>
          <p:cNvPr id="4098" name="Picture 2"/>
          <p:cNvPicPr>
            <a:picLocks noChangeAspect="1" noChangeArrowheads="1"/>
          </p:cNvPicPr>
          <p:nvPr/>
        </p:nvPicPr>
        <p:blipFill>
          <a:blip r:embed="rId5" cstate="print"/>
          <a:srcRect/>
          <a:stretch>
            <a:fillRect/>
          </a:stretch>
        </p:blipFill>
        <p:spPr bwMode="auto">
          <a:xfrm>
            <a:off x="990600" y="3276600"/>
            <a:ext cx="2024063" cy="1250321"/>
          </a:xfrm>
          <a:prstGeom prst="rect">
            <a:avLst/>
          </a:prstGeom>
          <a:noFill/>
          <a:ln w="9525">
            <a:noFill/>
            <a:miter lim="800000"/>
            <a:headEnd/>
            <a:tailEnd/>
          </a:ln>
        </p:spPr>
      </p:pic>
      <p:pic>
        <p:nvPicPr>
          <p:cNvPr id="4100" name="Picture 4"/>
          <p:cNvPicPr>
            <a:picLocks noChangeAspect="1" noChangeArrowheads="1"/>
          </p:cNvPicPr>
          <p:nvPr/>
        </p:nvPicPr>
        <p:blipFill>
          <a:blip r:embed="rId6" cstate="print"/>
          <a:srcRect/>
          <a:stretch>
            <a:fillRect/>
          </a:stretch>
        </p:blipFill>
        <p:spPr bwMode="auto">
          <a:xfrm>
            <a:off x="3200400" y="3352800"/>
            <a:ext cx="2209800" cy="9787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             How Improve Learning Rate </a:t>
            </a:r>
            <a:br>
              <a:rPr lang="en-US" dirty="0" smtClean="0"/>
            </a:br>
            <a:r>
              <a:rPr lang="en-US" dirty="0" smtClean="0"/>
              <a:t>                                                 --</a:t>
            </a:r>
            <a:r>
              <a:rPr lang="en-US" dirty="0" err="1" smtClean="0"/>
              <a:t>adapdelta</a:t>
            </a:r>
            <a:r>
              <a:rPr lang="en-US" dirty="0" smtClean="0"/>
              <a:t> </a:t>
            </a:r>
            <a:endParaRPr lang="en-US" dirty="0"/>
          </a:p>
        </p:txBody>
      </p:sp>
      <p:sp>
        <p:nvSpPr>
          <p:cNvPr id="3" name="Content Placeholder 2"/>
          <p:cNvSpPr>
            <a:spLocks noGrp="1"/>
          </p:cNvSpPr>
          <p:nvPr>
            <p:ph idx="1"/>
          </p:nvPr>
        </p:nvSpPr>
        <p:spPr/>
        <p:txBody>
          <a:bodyPr>
            <a:normAutofit fontScale="25000" lnSpcReduction="20000"/>
          </a:bodyPr>
          <a:lstStyle/>
          <a:p>
            <a:endParaRPr lang="en-US" sz="800" dirty="0" smtClean="0"/>
          </a:p>
          <a:p>
            <a:pPr>
              <a:buNone/>
            </a:pPr>
            <a:endParaRPr lang="en-US" sz="6400" b="1" dirty="0" smtClean="0"/>
          </a:p>
          <a:p>
            <a:endParaRPr lang="en-US" sz="6400" b="1" dirty="0" smtClean="0"/>
          </a:p>
          <a:p>
            <a:r>
              <a:rPr lang="en-US" sz="6400" b="1" dirty="0" smtClean="0">
                <a:hlinkClick r:id="rId2"/>
              </a:rPr>
              <a:t>Learning Rate Decay</a:t>
            </a:r>
            <a:endParaRPr lang="en-US" sz="6400" b="1" dirty="0" smtClean="0"/>
          </a:p>
          <a:p>
            <a:endParaRPr lang="en-US" sz="6400" b="1" dirty="0" smtClean="0"/>
          </a:p>
          <a:p>
            <a:endParaRPr lang="en-US" sz="6400" dirty="0" smtClean="0"/>
          </a:p>
          <a:p>
            <a:r>
              <a:rPr lang="en-US" sz="6400" dirty="0" smtClean="0"/>
              <a:t>Momentum</a:t>
            </a:r>
          </a:p>
          <a:p>
            <a:endParaRPr lang="en-US" sz="6400" dirty="0" smtClean="0"/>
          </a:p>
          <a:p>
            <a:endParaRPr lang="en-US" sz="6400" dirty="0" smtClean="0"/>
          </a:p>
          <a:p>
            <a:r>
              <a:rPr lang="en-US" sz="6400" dirty="0" smtClean="0"/>
              <a:t>ADAGRAD</a:t>
            </a:r>
          </a:p>
          <a:p>
            <a:endParaRPr lang="en-US" sz="6400" dirty="0" smtClean="0"/>
          </a:p>
          <a:p>
            <a:endParaRPr lang="en-US" sz="6400" dirty="0" smtClean="0"/>
          </a:p>
          <a:p>
            <a:r>
              <a:rPr lang="en-US" sz="6400" dirty="0" smtClean="0"/>
              <a:t>ADADELTA</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1000" dirty="0" smtClean="0">
                <a:hlinkClick r:id="rId3"/>
              </a:rPr>
              <a:t>http://www.matthewzeiler.com/pubs/googleTR2012/googleTR2012.pdf</a:t>
            </a:r>
            <a:endParaRPr lang="en-US" sz="1000" dirty="0" smtClean="0"/>
          </a:p>
          <a:p>
            <a:r>
              <a:rPr lang="en-US" sz="1000" dirty="0" smtClean="0">
                <a:hlinkClick r:id="rId4"/>
              </a:rPr>
              <a:t>http://blog.csdn.net/han_xiaoyang/article/details/50178505</a:t>
            </a:r>
            <a:endParaRPr lang="en-US" sz="1000" dirty="0" smtClean="0"/>
          </a:p>
          <a:p>
            <a:r>
              <a:rPr lang="en-US" sz="1000" dirty="0" smtClean="0">
                <a:hlinkClick r:id="rId5"/>
              </a:rPr>
              <a:t>http://deeplearning4j.org/updater</a:t>
            </a:r>
            <a:endParaRPr lang="en-US" sz="1000" dirty="0" smtClean="0"/>
          </a:p>
          <a:p>
            <a:r>
              <a:rPr lang="en-US" sz="1000" dirty="0" smtClean="0">
                <a:hlinkClick r:id="rId6"/>
              </a:rPr>
              <a:t>http://blog.csdn.net/dream_angel_z/article/details/46288167</a:t>
            </a:r>
            <a:endParaRPr lang="en-US" sz="1000" dirty="0" smtClean="0"/>
          </a:p>
          <a:p>
            <a:r>
              <a:rPr lang="en-US" sz="1000" dirty="0" smtClean="0">
                <a:hlinkClick r:id="rId7"/>
              </a:rPr>
              <a:t>http://yufeigan.github.io/2014/11/29/Deep-Learning-%E4%BC%98%E5%8C%96%E6%96%B9%E6%B3%95%E6%80%BB%E7%BB%93/</a:t>
            </a:r>
            <a:endParaRPr lang="en-US" sz="1000" dirty="0" smtClean="0"/>
          </a:p>
          <a:p>
            <a:r>
              <a:rPr lang="en-US" sz="5600" dirty="0" smtClean="0">
                <a:hlinkClick r:id="rId8"/>
              </a:rPr>
              <a:t>http://sebastianruder.com/optimizing-gradient-descent/</a:t>
            </a:r>
            <a:endParaRPr lang="en-US" sz="5600" dirty="0" smtClean="0"/>
          </a:p>
          <a:p>
            <a:endParaRPr lang="en-US" dirty="0" smtClean="0"/>
          </a:p>
          <a:p>
            <a:endParaRPr lang="en-US" dirty="0"/>
          </a:p>
        </p:txBody>
      </p:sp>
      <p:pic>
        <p:nvPicPr>
          <p:cNvPr id="13314" name="Picture 2"/>
          <p:cNvPicPr>
            <a:picLocks noChangeAspect="1" noChangeArrowheads="1"/>
          </p:cNvPicPr>
          <p:nvPr/>
        </p:nvPicPr>
        <p:blipFill>
          <a:blip r:embed="rId9" cstate="print"/>
          <a:srcRect/>
          <a:stretch>
            <a:fillRect/>
          </a:stretch>
        </p:blipFill>
        <p:spPr bwMode="auto">
          <a:xfrm>
            <a:off x="3124200" y="2286000"/>
            <a:ext cx="1857375" cy="628650"/>
          </a:xfrm>
          <a:prstGeom prst="rect">
            <a:avLst/>
          </a:prstGeom>
          <a:noFill/>
          <a:ln w="9525">
            <a:noFill/>
            <a:miter lim="800000"/>
            <a:headEnd/>
            <a:tailEnd/>
          </a:ln>
        </p:spPr>
      </p:pic>
      <p:pic>
        <p:nvPicPr>
          <p:cNvPr id="13316" name="Picture 4"/>
          <p:cNvPicPr>
            <a:picLocks noChangeAspect="1" noChangeArrowheads="1"/>
          </p:cNvPicPr>
          <p:nvPr/>
        </p:nvPicPr>
        <p:blipFill>
          <a:blip r:embed="rId10" cstate="print"/>
          <a:srcRect/>
          <a:stretch>
            <a:fillRect/>
          </a:stretch>
        </p:blipFill>
        <p:spPr bwMode="auto">
          <a:xfrm>
            <a:off x="5486400" y="2209800"/>
            <a:ext cx="1600200" cy="663066"/>
          </a:xfrm>
          <a:prstGeom prst="rect">
            <a:avLst/>
          </a:prstGeom>
          <a:noFill/>
          <a:ln w="9525">
            <a:noFill/>
            <a:miter lim="800000"/>
            <a:headEnd/>
            <a:tailEnd/>
          </a:ln>
        </p:spPr>
      </p:pic>
      <p:pic>
        <p:nvPicPr>
          <p:cNvPr id="13317" name="Picture 5"/>
          <p:cNvPicPr>
            <a:picLocks noChangeAspect="1" noChangeArrowheads="1"/>
          </p:cNvPicPr>
          <p:nvPr/>
        </p:nvPicPr>
        <p:blipFill>
          <a:blip r:embed="rId11" cstate="print"/>
          <a:srcRect/>
          <a:stretch>
            <a:fillRect/>
          </a:stretch>
        </p:blipFill>
        <p:spPr bwMode="auto">
          <a:xfrm>
            <a:off x="3048001" y="3048000"/>
            <a:ext cx="1752600" cy="609600"/>
          </a:xfrm>
          <a:prstGeom prst="rect">
            <a:avLst/>
          </a:prstGeom>
          <a:noFill/>
          <a:ln w="9525">
            <a:noFill/>
            <a:miter lim="800000"/>
            <a:headEnd/>
            <a:tailEnd/>
          </a:ln>
        </p:spPr>
      </p:pic>
      <p:pic>
        <p:nvPicPr>
          <p:cNvPr id="13318" name="Picture 6"/>
          <p:cNvPicPr>
            <a:picLocks noChangeAspect="1" noChangeArrowheads="1"/>
          </p:cNvPicPr>
          <p:nvPr/>
        </p:nvPicPr>
        <p:blipFill>
          <a:blip r:embed="rId12" cstate="print"/>
          <a:srcRect/>
          <a:stretch>
            <a:fillRect/>
          </a:stretch>
        </p:blipFill>
        <p:spPr bwMode="auto">
          <a:xfrm>
            <a:off x="5257800" y="3276600"/>
            <a:ext cx="1981200" cy="323850"/>
          </a:xfrm>
          <a:prstGeom prst="rect">
            <a:avLst/>
          </a:prstGeom>
          <a:noFill/>
          <a:ln w="9525">
            <a:noFill/>
            <a:miter lim="800000"/>
            <a:headEnd/>
            <a:tailEnd/>
          </a:ln>
        </p:spPr>
      </p:pic>
      <p:pic>
        <p:nvPicPr>
          <p:cNvPr id="13319" name="Picture 7"/>
          <p:cNvPicPr>
            <a:picLocks noChangeAspect="1" noChangeArrowheads="1"/>
          </p:cNvPicPr>
          <p:nvPr/>
        </p:nvPicPr>
        <p:blipFill>
          <a:blip r:embed="rId13" cstate="print"/>
          <a:srcRect/>
          <a:stretch>
            <a:fillRect/>
          </a:stretch>
        </p:blipFill>
        <p:spPr bwMode="auto">
          <a:xfrm>
            <a:off x="3124200" y="3733800"/>
            <a:ext cx="1905000" cy="580897"/>
          </a:xfrm>
          <a:prstGeom prst="rect">
            <a:avLst/>
          </a:prstGeom>
          <a:noFill/>
          <a:ln w="9525">
            <a:noFill/>
            <a:miter lim="800000"/>
            <a:headEnd/>
            <a:tailEnd/>
          </a:ln>
        </p:spPr>
      </p:pic>
      <p:pic>
        <p:nvPicPr>
          <p:cNvPr id="13320" name="Picture 8"/>
          <p:cNvPicPr>
            <a:picLocks noChangeAspect="1" noChangeArrowheads="1"/>
          </p:cNvPicPr>
          <p:nvPr/>
        </p:nvPicPr>
        <p:blipFill>
          <a:blip r:embed="rId14" cstate="print"/>
          <a:srcRect/>
          <a:stretch>
            <a:fillRect/>
          </a:stretch>
        </p:blipFill>
        <p:spPr bwMode="auto">
          <a:xfrm>
            <a:off x="2590800" y="4572000"/>
            <a:ext cx="4743450" cy="495300"/>
          </a:xfrm>
          <a:prstGeom prst="rect">
            <a:avLst/>
          </a:prstGeom>
          <a:noFill/>
          <a:ln w="9525">
            <a:noFill/>
            <a:miter lim="800000"/>
            <a:headEnd/>
            <a:tailEnd/>
          </a:ln>
        </p:spPr>
      </p:pic>
      <p:sp>
        <p:nvSpPr>
          <p:cNvPr id="12" name="Rectangle 11"/>
          <p:cNvSpPr/>
          <p:nvPr/>
        </p:nvSpPr>
        <p:spPr>
          <a:xfrm>
            <a:off x="5105400" y="3886200"/>
            <a:ext cx="3505200" cy="400110"/>
          </a:xfrm>
          <a:prstGeom prst="rect">
            <a:avLst/>
          </a:prstGeom>
        </p:spPr>
        <p:txBody>
          <a:bodyPr wrap="square">
            <a:spAutoFit/>
          </a:bodyPr>
          <a:lstStyle/>
          <a:p>
            <a:r>
              <a:rPr lang="en-US" sz="1000" dirty="0" smtClean="0"/>
              <a:t> larger updates for infrequent</a:t>
            </a:r>
          </a:p>
          <a:p>
            <a:r>
              <a:rPr lang="en-US" sz="1000" dirty="0" smtClean="0"/>
              <a:t> smaller updates for frequent parameters</a:t>
            </a:r>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             How Improve Learning Rate </a:t>
            </a:r>
            <a:br>
              <a:rPr lang="en-US" dirty="0" smtClean="0"/>
            </a:br>
            <a:r>
              <a:rPr lang="en-US" dirty="0" smtClean="0"/>
              <a:t>                                                 --</a:t>
            </a:r>
            <a:r>
              <a:rPr lang="en-US" dirty="0" err="1" smtClean="0"/>
              <a:t>adapdelta</a:t>
            </a:r>
            <a:r>
              <a:rPr lang="en-US" dirty="0" smtClean="0"/>
              <a:t> </a:t>
            </a:r>
            <a:endParaRPr lang="en-US" dirty="0"/>
          </a:p>
        </p:txBody>
      </p:sp>
      <p:sp>
        <p:nvSpPr>
          <p:cNvPr id="3" name="Content Placeholder 2"/>
          <p:cNvSpPr>
            <a:spLocks noGrp="1"/>
          </p:cNvSpPr>
          <p:nvPr>
            <p:ph idx="1"/>
          </p:nvPr>
        </p:nvSpPr>
        <p:spPr/>
        <p:txBody>
          <a:bodyPr>
            <a:normAutofit fontScale="40000" lnSpcReduction="20000"/>
          </a:bodyPr>
          <a:lstStyle/>
          <a:p>
            <a:endParaRPr lang="en-US" sz="800" dirty="0" smtClean="0"/>
          </a:p>
          <a:p>
            <a:endParaRPr lang="en-US" dirty="0" smtClean="0"/>
          </a:p>
          <a:p>
            <a:endParaRPr lang="en-US" dirty="0" smtClean="0"/>
          </a:p>
          <a:p>
            <a:endParaRPr lang="en-US" sz="800" dirty="0" smtClean="0"/>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endParaRPr lang="en-US" dirty="0" smtClean="0">
              <a:hlinkClick r:id="rId2"/>
            </a:endParaRPr>
          </a:p>
          <a:p>
            <a:r>
              <a:rPr lang="en-US" dirty="0" smtClean="0">
                <a:hlinkClick r:id="rId2"/>
              </a:rPr>
              <a:t>http://sebastianruder.com/optimizing-gradient-descent/</a:t>
            </a:r>
          </a:p>
          <a:p>
            <a:endParaRPr lang="en-US" dirty="0" smtClean="0">
              <a:hlinkClick r:id="rId2"/>
            </a:endParaRPr>
          </a:p>
          <a:p>
            <a:r>
              <a:rPr lang="en-US" dirty="0" smtClean="0">
                <a:hlinkClick r:id="rId3"/>
              </a:rPr>
              <a:t>http://blog.csdn.net/han_xiaoyang/article/details/50178505</a:t>
            </a:r>
            <a:endParaRPr lang="en-US" dirty="0" smtClean="0"/>
          </a:p>
          <a:p>
            <a:endParaRPr lang="en-US" dirty="0"/>
          </a:p>
        </p:txBody>
      </p:sp>
      <p:pic>
        <p:nvPicPr>
          <p:cNvPr id="1029" name="Picture 5"/>
          <p:cNvPicPr>
            <a:picLocks noChangeAspect="1" noChangeArrowheads="1"/>
          </p:cNvPicPr>
          <p:nvPr/>
        </p:nvPicPr>
        <p:blipFill>
          <a:blip r:embed="rId4" cstate="print"/>
          <a:srcRect/>
          <a:stretch>
            <a:fillRect/>
          </a:stretch>
        </p:blipFill>
        <p:spPr bwMode="auto">
          <a:xfrm>
            <a:off x="4648200" y="1447800"/>
            <a:ext cx="4186066" cy="3505200"/>
          </a:xfrm>
          <a:prstGeom prst="rect">
            <a:avLst/>
          </a:prstGeom>
          <a:noFill/>
          <a:ln w="9525">
            <a:noFill/>
            <a:miter lim="800000"/>
            <a:headEnd/>
            <a:tailEnd/>
          </a:ln>
        </p:spPr>
      </p:pic>
      <p:pic>
        <p:nvPicPr>
          <p:cNvPr id="14338" name="Picture 2"/>
          <p:cNvPicPr>
            <a:picLocks noChangeAspect="1" noChangeArrowheads="1"/>
          </p:cNvPicPr>
          <p:nvPr/>
        </p:nvPicPr>
        <p:blipFill>
          <a:blip r:embed="rId5" cstate="print"/>
          <a:srcRect/>
          <a:stretch>
            <a:fillRect/>
          </a:stretch>
        </p:blipFill>
        <p:spPr bwMode="auto">
          <a:xfrm>
            <a:off x="536208" y="1524000"/>
            <a:ext cx="3781917"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609600" y="381000"/>
            <a:ext cx="7210425" cy="3504088"/>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362200" y="4034525"/>
            <a:ext cx="3148013" cy="282347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Python-Spark-TensorFlow-deeplearning4j</a:t>
            </a:r>
            <a:endParaRPr lang="en-US" dirty="0"/>
          </a:p>
        </p:txBody>
      </p:sp>
      <p:sp>
        <p:nvSpPr>
          <p:cNvPr id="3" name="Content Placeholder 2"/>
          <p:cNvSpPr>
            <a:spLocks noGrp="1"/>
          </p:cNvSpPr>
          <p:nvPr>
            <p:ph idx="1"/>
          </p:nvPr>
        </p:nvSpPr>
        <p:spPr/>
        <p:txBody>
          <a:bodyPr>
            <a:normAutofit fontScale="92500"/>
          </a:bodyPr>
          <a:lstStyle/>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endParaRPr lang="en-US" sz="800" dirty="0" smtClean="0">
              <a:hlinkClick r:id="rId2"/>
            </a:endParaRPr>
          </a:p>
          <a:p>
            <a:r>
              <a:rPr lang="en-US" sz="800" dirty="0" smtClean="0">
                <a:hlinkClick r:id="rId2"/>
              </a:rPr>
              <a:t>http://spark.apache.org/docs/latest/mllib-optimization.html</a:t>
            </a:r>
          </a:p>
          <a:p>
            <a:r>
              <a:rPr lang="en-US" sz="800" dirty="0" smtClean="0">
                <a:hlinkClick r:id="rId2"/>
              </a:rPr>
              <a:t>http://docs.scipy.org/doc/scipy-0.14.0/reference/optimize.html</a:t>
            </a:r>
          </a:p>
          <a:p>
            <a:r>
              <a:rPr lang="en-US" sz="800" dirty="0" smtClean="0">
                <a:hlinkClick r:id="rId2"/>
              </a:rPr>
              <a:t>https://www.tensorflow.org/versions/r0.7/api_docs/python/train.html</a:t>
            </a:r>
            <a:endParaRPr lang="en-US" sz="800" dirty="0" smtClean="0"/>
          </a:p>
          <a:p>
            <a:r>
              <a:rPr lang="en-US" sz="800" dirty="0" smtClean="0">
                <a:hlinkClick r:id="rId3"/>
              </a:rPr>
              <a:t>https://github.com/apache/spark/blob/v1.6.1/mllib/src/main/scala/org/apache/spark/mllib/optimization/Updater.scala</a:t>
            </a:r>
            <a:endParaRPr lang="en-US" sz="800" dirty="0" smtClean="0"/>
          </a:p>
          <a:p>
            <a:endParaRPr lang="en-US" sz="800" dirty="0" smtClean="0"/>
          </a:p>
          <a:p>
            <a:endParaRPr lang="en-US" dirty="0"/>
          </a:p>
        </p:txBody>
      </p:sp>
      <p:graphicFrame>
        <p:nvGraphicFramePr>
          <p:cNvPr id="6" name="Table 5"/>
          <p:cNvGraphicFramePr>
            <a:graphicFrameLocks noGrp="1"/>
          </p:cNvGraphicFramePr>
          <p:nvPr/>
        </p:nvGraphicFramePr>
        <p:xfrm>
          <a:off x="990600" y="1752600"/>
          <a:ext cx="7391400" cy="3838305"/>
        </p:xfrm>
        <a:graphic>
          <a:graphicData uri="http://schemas.openxmlformats.org/drawingml/2006/table">
            <a:tbl>
              <a:tblPr firstRow="1" bandRow="1">
                <a:tableStyleId>{5C22544A-7EE6-4342-B048-85BDC9FD1C3A}</a:tableStyleId>
              </a:tblPr>
              <a:tblGrid>
                <a:gridCol w="2365248"/>
                <a:gridCol w="2365248"/>
                <a:gridCol w="2660904"/>
              </a:tblGrid>
              <a:tr h="511629">
                <a:tc>
                  <a:txBody>
                    <a:bodyPr/>
                    <a:lstStyle/>
                    <a:p>
                      <a:pPr algn="ctr"/>
                      <a:r>
                        <a:rPr lang="en-US" altLang="zh-CN" dirty="0" smtClean="0"/>
                        <a:t>Spark</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kern="1200" dirty="0" err="1" smtClean="0">
                          <a:solidFill>
                            <a:schemeClr val="lt1"/>
                          </a:solidFill>
                          <a:latin typeface="+mn-lt"/>
                          <a:ea typeface="+mn-ea"/>
                          <a:cs typeface="+mn-cs"/>
                        </a:rPr>
                        <a:t>Scipy</a:t>
                      </a:r>
                      <a:endParaRPr lang="en-US" sz="1800" b="1" i="0" u="none" kern="1200" dirty="0" smtClean="0">
                        <a:solidFill>
                          <a:schemeClr val="lt1"/>
                        </a:solidFill>
                        <a:latin typeface="+mn-lt"/>
                        <a:ea typeface="+mn-ea"/>
                        <a:cs typeface="+mn-cs"/>
                      </a:endParaRPr>
                    </a:p>
                    <a:p>
                      <a:pPr algn="ctr"/>
                      <a:endParaRPr lang="en-US" dirty="0"/>
                    </a:p>
                  </a:txBody>
                  <a:tcPr/>
                </a:tc>
                <a:tc>
                  <a:txBody>
                    <a:bodyPr/>
                    <a:lstStyle/>
                    <a:p>
                      <a:pPr algn="ctr"/>
                      <a:r>
                        <a:rPr lang="en-US" dirty="0" err="1" smtClean="0"/>
                        <a:t>Tensorflow</a:t>
                      </a:r>
                      <a:endParaRPr lang="en-US" dirty="0"/>
                    </a:p>
                  </a:txBody>
                  <a:tcPr/>
                </a:tc>
              </a:tr>
              <a:tr h="511629">
                <a:tc>
                  <a:txBody>
                    <a:bodyPr/>
                    <a:lstStyle/>
                    <a:p>
                      <a:pPr algn="ctr"/>
                      <a:r>
                        <a:rPr lang="en-US" dirty="0" smtClean="0"/>
                        <a:t>GD</a:t>
                      </a:r>
                      <a:endParaRPr lang="en-US" dirty="0"/>
                    </a:p>
                  </a:txBody>
                  <a:tcPr/>
                </a:tc>
                <a:tc>
                  <a:txBody>
                    <a:bodyPr/>
                    <a:lstStyle/>
                    <a:p>
                      <a:pPr algn="ctr"/>
                      <a:r>
                        <a:rPr lang="en-US" dirty="0" smtClean="0"/>
                        <a:t>SGD</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GD</a:t>
                      </a:r>
                    </a:p>
                  </a:txBody>
                  <a:tcPr/>
                </a:tc>
              </a:tr>
              <a:tr h="511629">
                <a:tc>
                  <a:txBody>
                    <a:bodyPr/>
                    <a:lstStyle/>
                    <a:p>
                      <a:pPr algn="ctr"/>
                      <a:r>
                        <a:rPr lang="en-US" dirty="0" smtClean="0"/>
                        <a:t>SGD</a:t>
                      </a:r>
                      <a:endParaRPr lang="en-US" dirty="0"/>
                    </a:p>
                  </a:txBody>
                  <a:tcPr/>
                </a:tc>
                <a:tc>
                  <a:txBody>
                    <a:bodyPr/>
                    <a:lstStyle/>
                    <a:p>
                      <a:pPr algn="ctr"/>
                      <a:r>
                        <a:rPr lang="en-US" dirty="0" smtClean="0"/>
                        <a:t>CG</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dk1"/>
                          </a:solidFill>
                          <a:latin typeface="+mn-lt"/>
                          <a:ea typeface="+mn-ea"/>
                          <a:cs typeface="+mn-cs"/>
                        </a:rPr>
                        <a:t>Adagrad</a:t>
                      </a:r>
                      <a:endParaRPr lang="en-US" sz="1800" b="0" i="0" kern="1200" dirty="0" smtClean="0">
                        <a:solidFill>
                          <a:schemeClr val="dk1"/>
                        </a:solidFill>
                        <a:latin typeface="+mn-lt"/>
                        <a:ea typeface="+mn-ea"/>
                        <a:cs typeface="+mn-cs"/>
                      </a:endParaRPr>
                    </a:p>
                  </a:txBody>
                  <a:tcPr/>
                </a:tc>
              </a:tr>
              <a:tr h="5116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latin typeface="+mn-lt"/>
                          <a:ea typeface="+mn-ea"/>
                          <a:cs typeface="+mn-cs"/>
                          <a:hlinkClick r:id="rId4"/>
                        </a:rPr>
                        <a:t>L-BFGS</a:t>
                      </a:r>
                      <a:endParaRPr lang="en-US" sz="1800" b="0" i="0" kern="1200" dirty="0" smtClean="0">
                        <a:solidFill>
                          <a:schemeClr val="dk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BFGS/L-BFGS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Momentum</a:t>
                      </a:r>
                    </a:p>
                    <a:p>
                      <a:pPr algn="ctr"/>
                      <a:endParaRPr lang="en-US" dirty="0"/>
                    </a:p>
                  </a:txBody>
                  <a:tcPr/>
                </a:tc>
              </a:tr>
              <a:tr h="511629">
                <a:tc>
                  <a:txBody>
                    <a:bodyPr/>
                    <a:lstStyle/>
                    <a:p>
                      <a:pPr algn="ctr"/>
                      <a:r>
                        <a:rPr lang="en-US" sz="1800" b="1" i="0" kern="1200" dirty="0" smtClean="0">
                          <a:solidFill>
                            <a:schemeClr val="dk1"/>
                          </a:solidFill>
                          <a:latin typeface="+mn-lt"/>
                          <a:ea typeface="+mn-ea"/>
                          <a:cs typeface="+mn-cs"/>
                        </a:rPr>
                        <a:t>NNLS(CG)</a:t>
                      </a:r>
                      <a:endParaRPr lang="en-US" dirty="0"/>
                    </a:p>
                  </a:txBody>
                  <a:tcPr/>
                </a:tc>
                <a:tc>
                  <a:txBody>
                    <a:bodyPr/>
                    <a:lstStyle/>
                    <a:p>
                      <a:pPr algn="ctr"/>
                      <a:r>
                        <a:rPr lang="en-US" dirty="0" smtClean="0"/>
                        <a:t>NCG</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Adam</a:t>
                      </a:r>
                    </a:p>
                  </a:txBody>
                  <a:tcPr/>
                </a:tc>
              </a:tr>
              <a:tr h="511629">
                <a:tc>
                  <a:txBody>
                    <a:bodyPr/>
                    <a:lstStyle/>
                    <a:p>
                      <a:pPr algn="ctr"/>
                      <a:r>
                        <a:rPr lang="en-US" sz="1800" b="0" i="0" kern="1200" dirty="0" smtClean="0">
                          <a:solidFill>
                            <a:schemeClr val="dk1"/>
                          </a:solidFill>
                          <a:latin typeface="+mn-lt"/>
                          <a:ea typeface="+mn-ea"/>
                          <a:cs typeface="+mn-cs"/>
                        </a:rPr>
                        <a:t>L1Updater</a:t>
                      </a:r>
                      <a:endParaRPr lang="en-US" dirty="0"/>
                    </a:p>
                  </a:txBody>
                  <a:tcPr/>
                </a:tc>
                <a:tc>
                  <a:txBody>
                    <a:bodyPr/>
                    <a:lstStyle/>
                    <a:p>
                      <a:pPr algn="ctr"/>
                      <a:r>
                        <a:rPr lang="en-US" dirty="0" smtClean="0"/>
                        <a:t>TNC</a:t>
                      </a:r>
                      <a:endParaRPr lang="en-US" dirty="0"/>
                    </a:p>
                  </a:txBody>
                  <a:tcPr/>
                </a:tc>
                <a:tc>
                  <a:txBody>
                    <a:bodyPr/>
                    <a:lstStyle/>
                    <a:p>
                      <a:pPr algn="ctr"/>
                      <a:r>
                        <a:rPr lang="en-US" sz="1800" b="0" i="0" kern="1200" dirty="0" err="1" smtClean="0">
                          <a:solidFill>
                            <a:schemeClr val="dk1"/>
                          </a:solidFill>
                          <a:latin typeface="+mn-lt"/>
                          <a:ea typeface="+mn-ea"/>
                          <a:cs typeface="+mn-cs"/>
                        </a:rPr>
                        <a:t>Ftrl</a:t>
                      </a:r>
                      <a:r>
                        <a:rPr lang="en-US" sz="1800" b="0" i="0" kern="1200" dirty="0" smtClean="0">
                          <a:solidFill>
                            <a:schemeClr val="dk1"/>
                          </a:solidFill>
                          <a:latin typeface="+mn-lt"/>
                          <a:ea typeface="+mn-ea"/>
                          <a:cs typeface="+mn-cs"/>
                        </a:rPr>
                        <a:t>-proximal</a:t>
                      </a:r>
                      <a:endParaRPr lang="en-US" dirty="0"/>
                    </a:p>
                  </a:txBody>
                  <a:tcPr/>
                </a:tc>
              </a:tr>
              <a:tr h="511629">
                <a:tc>
                  <a:txBody>
                    <a:bodyPr/>
                    <a:lstStyle/>
                    <a:p>
                      <a:pPr algn="ctr"/>
                      <a:r>
                        <a:rPr lang="en-US" sz="1800" b="0" i="0" kern="1200" dirty="0" smtClean="0">
                          <a:solidFill>
                            <a:schemeClr val="dk1"/>
                          </a:solidFill>
                          <a:latin typeface="+mn-lt"/>
                          <a:ea typeface="+mn-ea"/>
                          <a:cs typeface="+mn-cs"/>
                        </a:rPr>
                        <a:t>SquaredL2Updater</a:t>
                      </a:r>
                      <a:endParaRPr lang="en-US" dirty="0"/>
                    </a:p>
                  </a:txBody>
                  <a:tcPr/>
                </a:tc>
                <a:tc>
                  <a:txBody>
                    <a:bodyPr/>
                    <a:lstStyle/>
                    <a:p>
                      <a:pPr algn="ctr"/>
                      <a:r>
                        <a:rPr lang="en-US" sz="1800" b="0" i="0" kern="1200" dirty="0" smtClean="0">
                          <a:solidFill>
                            <a:schemeClr val="dk1"/>
                          </a:solidFill>
                          <a:latin typeface="+mn-lt"/>
                          <a:ea typeface="+mn-ea"/>
                          <a:cs typeface="+mn-cs"/>
                        </a:rPr>
                        <a:t>COBYLA</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dk1"/>
                          </a:solidFill>
                          <a:latin typeface="+mn-lt"/>
                          <a:ea typeface="+mn-ea"/>
                          <a:cs typeface="+mn-cs"/>
                        </a:rPr>
                        <a:t>RMSProp</a:t>
                      </a:r>
                      <a:endParaRPr lang="en-US" sz="1800" b="0" i="0" kern="1200" dirty="0" smtClean="0">
                        <a:solidFill>
                          <a:schemeClr val="dk1"/>
                        </a:solidFill>
                        <a:latin typeface="+mn-lt"/>
                        <a:ea typeface="+mn-ea"/>
                        <a:cs typeface="+mn-cs"/>
                      </a:endParaRPr>
                    </a:p>
                  </a:txBody>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b="1" dirty="0" smtClean="0"/>
              <a:t>（</a:t>
            </a:r>
            <a:r>
              <a:rPr lang="en-US" b="1" dirty="0" smtClean="0"/>
              <a:t>Generalized Linear Model, GLM）</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55000" lnSpcReduction="20000"/>
          </a:bodyPr>
          <a:lstStyle/>
          <a:p>
            <a:endParaRPr lang="en-US" dirty="0" smtClean="0">
              <a:hlinkClick r:id="rId2"/>
            </a:endParaRPr>
          </a:p>
          <a:p>
            <a:endParaRPr lang="en-US" dirty="0" smtClean="0">
              <a:hlinkClick r:id="rId3"/>
            </a:endParaRPr>
          </a:p>
          <a:p>
            <a:endParaRPr lang="en-US" altLang="zh-CN" dirty="0" smtClean="0"/>
          </a:p>
          <a:p>
            <a:r>
              <a:rPr lang="zh-CN" altLang="en-US" dirty="0" smtClean="0"/>
              <a:t>对于广义线性模型，需要决策的是选用什么样的分布，当选取高斯分布时，我们就得到最小二乘模型，当选取伯努利分布时，我们得到 </a:t>
            </a:r>
            <a:r>
              <a:rPr lang="en-US" altLang="zh-CN" dirty="0" smtClean="0"/>
              <a:t>logistic </a:t>
            </a:r>
            <a:r>
              <a:rPr lang="zh-CN" altLang="en-US" dirty="0" smtClean="0"/>
              <a:t>模型，这里所说的模型是假设函数 </a:t>
            </a:r>
            <a:r>
              <a:rPr lang="en-US" altLang="zh-CN" dirty="0" smtClean="0"/>
              <a:t>h </a:t>
            </a:r>
            <a:r>
              <a:rPr lang="zh-CN" altLang="en-US" dirty="0" smtClean="0"/>
              <a:t>的形式</a:t>
            </a:r>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r>
              <a:rPr lang="en-US" dirty="0" smtClean="0">
                <a:hlinkClick r:id="rId3"/>
              </a:rPr>
              <a:t>http://blog.csdn.net/dream_angel_z/article/details/46288167</a:t>
            </a:r>
            <a:endParaRPr lang="en-US" dirty="0" smtClean="0"/>
          </a:p>
          <a:p>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838200" y="1600200"/>
            <a:ext cx="5824538" cy="783955"/>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762000" y="4495800"/>
            <a:ext cx="8153400" cy="263013"/>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838200" y="3276600"/>
            <a:ext cx="7924800" cy="1105786"/>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Propagation – </a:t>
            </a:r>
            <a:endParaRPr lang="en-US" dirty="0"/>
          </a:p>
        </p:txBody>
      </p:sp>
      <p:sp>
        <p:nvSpPr>
          <p:cNvPr id="3" name="Content Placeholder 2"/>
          <p:cNvSpPr>
            <a:spLocks noGrp="1"/>
          </p:cNvSpPr>
          <p:nvPr>
            <p:ph idx="1"/>
          </p:nvPr>
        </p:nvSpPr>
        <p:spPr/>
        <p:txBody>
          <a:bodyPr>
            <a:normAutofit/>
          </a:bodyPr>
          <a:lstStyle/>
          <a:p>
            <a:endParaRPr lang="en-US" sz="800" dirty="0" smtClean="0"/>
          </a:p>
          <a:p>
            <a:r>
              <a:rPr lang="en-US" dirty="0" err="1" smtClean="0"/>
              <a:t>Backpropagation</a:t>
            </a:r>
            <a:endParaRPr lang="en-US" dirty="0" smtClean="0"/>
          </a:p>
          <a:p>
            <a:r>
              <a:rPr lang="en-US" dirty="0" smtClean="0"/>
              <a:t>Auto-Encoders </a:t>
            </a:r>
          </a:p>
          <a:p>
            <a:r>
              <a:rPr lang="en-US" dirty="0" smtClean="0"/>
              <a:t>Sparse auto-encoder </a:t>
            </a:r>
            <a:r>
              <a:rPr lang="en-US" sz="1200" dirty="0" smtClean="0"/>
              <a:t>(auto-encoder + regularity)</a:t>
            </a:r>
          </a:p>
          <a:p>
            <a:r>
              <a:rPr lang="en-US" dirty="0" smtClean="0"/>
              <a:t>RBM</a:t>
            </a:r>
          </a:p>
          <a:p>
            <a:endParaRPr lang="en-US" dirty="0" smtClean="0"/>
          </a:p>
          <a:p>
            <a:endParaRPr lang="en-US" dirty="0" smtClean="0"/>
          </a:p>
          <a:p>
            <a:r>
              <a:rPr lang="en-US" sz="800" dirty="0" smtClean="0">
                <a:hlinkClick r:id="rId2"/>
              </a:rPr>
              <a:t>http://colah.github.io/</a:t>
            </a:r>
            <a:endParaRPr lang="en-US" sz="800" dirty="0" smtClean="0"/>
          </a:p>
          <a:p>
            <a:r>
              <a:rPr lang="en-US" sz="800" dirty="0" smtClean="0">
                <a:hlinkClick r:id="rId3"/>
              </a:rPr>
              <a:t>http://dataunion.org/19192.html</a:t>
            </a:r>
            <a:endParaRPr lang="en-US" sz="800" dirty="0" smtClean="0"/>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Propagation in DL </a:t>
            </a:r>
            <a:endParaRPr lang="en-US" dirty="0"/>
          </a:p>
        </p:txBody>
      </p:sp>
      <p:sp>
        <p:nvSpPr>
          <p:cNvPr id="3" name="Content Placeholder 2"/>
          <p:cNvSpPr>
            <a:spLocks noGrp="1"/>
          </p:cNvSpPr>
          <p:nvPr>
            <p:ph idx="1"/>
          </p:nvPr>
        </p:nvSpPr>
        <p:spPr/>
        <p:txBody>
          <a:bodyPr>
            <a:normAutofit/>
          </a:bodyPr>
          <a:lstStyle/>
          <a:p>
            <a:endParaRPr lang="en-US" sz="800" dirty="0" smtClean="0"/>
          </a:p>
          <a:p>
            <a:r>
              <a:rPr lang="en-US" dirty="0" err="1" smtClean="0"/>
              <a:t>Backpropagation</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1000" dirty="0" smtClean="0">
                <a:hlinkClick r:id="rId2"/>
              </a:rPr>
              <a:t>http://colah.github.io/posts/2015-08-Backprop/</a:t>
            </a:r>
            <a:endParaRPr lang="en-US" sz="1000" dirty="0" smtClean="0"/>
          </a:p>
          <a:p>
            <a:r>
              <a:rPr lang="en-US" sz="1000" dirty="0" smtClean="0">
                <a:hlinkClick r:id="rId3"/>
              </a:rPr>
              <a:t>http://dataunion.org/19192.html</a:t>
            </a:r>
            <a:endParaRPr lang="en-US" sz="1000" dirty="0" smtClean="0"/>
          </a:p>
          <a:p>
            <a:r>
              <a:rPr lang="en-US" sz="1000" dirty="0" smtClean="0">
                <a:hlinkClick r:id="rId4"/>
              </a:rPr>
              <a:t>https://deeplearningworkshopnips2010.files.wordpress.com/2010/09/nips10-workshop-tutorial-final.pdf</a:t>
            </a:r>
            <a:endParaRPr lang="en-US" sz="1000"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5" cstate="print"/>
          <a:srcRect/>
          <a:stretch>
            <a:fillRect/>
          </a:stretch>
        </p:blipFill>
        <p:spPr bwMode="auto">
          <a:xfrm>
            <a:off x="1143000" y="2895600"/>
            <a:ext cx="3076575" cy="1801994"/>
          </a:xfrm>
          <a:prstGeom prst="rect">
            <a:avLst/>
          </a:prstGeom>
          <a:noFill/>
          <a:ln w="9525">
            <a:noFill/>
            <a:miter lim="800000"/>
            <a:headEnd/>
            <a:tailEnd/>
          </a:ln>
        </p:spPr>
      </p:pic>
      <p:pic>
        <p:nvPicPr>
          <p:cNvPr id="2051" name="Picture 3"/>
          <p:cNvPicPr>
            <a:picLocks noChangeAspect="1" noChangeArrowheads="1"/>
          </p:cNvPicPr>
          <p:nvPr/>
        </p:nvPicPr>
        <p:blipFill>
          <a:blip r:embed="rId6" cstate="print"/>
          <a:srcRect/>
          <a:stretch>
            <a:fillRect/>
          </a:stretch>
        </p:blipFill>
        <p:spPr bwMode="auto">
          <a:xfrm>
            <a:off x="4572000" y="2895600"/>
            <a:ext cx="3186113" cy="1709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in D-ANN-1</a:t>
            </a:r>
            <a:endParaRPr lang="en-US" dirty="0"/>
          </a:p>
        </p:txBody>
      </p:sp>
      <p:sp>
        <p:nvSpPr>
          <p:cNvPr id="3" name="Content Placeholder 2"/>
          <p:cNvSpPr>
            <a:spLocks noGrp="1"/>
          </p:cNvSpPr>
          <p:nvPr>
            <p:ph idx="1"/>
          </p:nvPr>
        </p:nvSpPr>
        <p:spPr/>
        <p:txBody>
          <a:bodyPr>
            <a:normAutofit/>
          </a:bodyPr>
          <a:lstStyle/>
          <a:p>
            <a:endParaRPr lang="en-US" sz="800" dirty="0" smtClean="0"/>
          </a:p>
          <a:p>
            <a:r>
              <a:rPr lang="en-US" sz="2400" dirty="0" smtClean="0"/>
              <a:t>Vanishing gradient problem in </a:t>
            </a:r>
            <a:r>
              <a:rPr lang="en-US" sz="2400" dirty="0" err="1" smtClean="0"/>
              <a:t>Backpropagation</a:t>
            </a:r>
            <a:endParaRPr lang="en-US" sz="2400" dirty="0" smtClean="0"/>
          </a:p>
          <a:p>
            <a:endParaRPr lang="en-US" dirty="0" smtClean="0"/>
          </a:p>
          <a:p>
            <a:endParaRPr lang="en-US" dirty="0" smtClean="0"/>
          </a:p>
          <a:p>
            <a:endParaRPr lang="en-US" dirty="0" smtClean="0"/>
          </a:p>
          <a:p>
            <a:endParaRPr lang="en-US" dirty="0" smtClean="0"/>
          </a:p>
          <a:p>
            <a:endParaRPr lang="en-US" dirty="0" smtClean="0"/>
          </a:p>
          <a:p>
            <a:r>
              <a:rPr lang="en-US" sz="1000" dirty="0" smtClean="0">
                <a:hlinkClick r:id="rId2"/>
              </a:rPr>
              <a:t>http://cl.naist.jp/~kevinduh/a/deep2014/140116-ResearchSeminar.pdf</a:t>
            </a:r>
            <a:endParaRPr lang="en-US" sz="1000" dirty="0" smtClean="0"/>
          </a:p>
          <a:p>
            <a:r>
              <a:rPr lang="en-US" sz="1000" dirty="0" smtClean="0">
                <a:hlinkClick r:id="rId3"/>
              </a:rPr>
              <a:t>http://neuralnetworksanddeeplearning.com/chap5.html</a:t>
            </a:r>
            <a:endParaRPr lang="en-US" sz="1000" dirty="0" smtClean="0"/>
          </a:p>
          <a:p>
            <a:r>
              <a:rPr lang="en-US" sz="1000" dirty="0" smtClean="0">
                <a:hlinkClick r:id="rId4"/>
              </a:rPr>
              <a:t>http://cs.stanford.edu/~quocle/tutorial1.pdf</a:t>
            </a:r>
            <a:endParaRPr lang="en-US" sz="1000" dirty="0" smtClean="0"/>
          </a:p>
          <a:p>
            <a:endParaRPr lang="en-US" sz="1000" dirty="0" smtClean="0"/>
          </a:p>
          <a:p>
            <a:endParaRPr lang="en-US" dirty="0" smtClean="0"/>
          </a:p>
          <a:p>
            <a:endParaRPr lang="en-US" dirty="0" smtClean="0"/>
          </a:p>
          <a:p>
            <a:endParaRPr lang="en-US" dirty="0" smtClean="0"/>
          </a:p>
          <a:p>
            <a:endParaRPr lang="en-US" dirty="0"/>
          </a:p>
        </p:txBody>
      </p:sp>
      <p:pic>
        <p:nvPicPr>
          <p:cNvPr id="3074" name="Picture 2"/>
          <p:cNvPicPr>
            <a:picLocks noChangeAspect="1" noChangeArrowheads="1"/>
          </p:cNvPicPr>
          <p:nvPr/>
        </p:nvPicPr>
        <p:blipFill>
          <a:blip r:embed="rId5" cstate="print"/>
          <a:srcRect/>
          <a:stretch>
            <a:fillRect/>
          </a:stretch>
        </p:blipFill>
        <p:spPr bwMode="auto">
          <a:xfrm>
            <a:off x="533400" y="2514600"/>
            <a:ext cx="3843528" cy="2277953"/>
          </a:xfrm>
          <a:prstGeom prst="rect">
            <a:avLst/>
          </a:prstGeom>
          <a:noFill/>
          <a:ln w="9525">
            <a:noFill/>
            <a:miter lim="800000"/>
            <a:headEnd/>
            <a:tailEnd/>
          </a:ln>
        </p:spPr>
      </p:pic>
      <p:pic>
        <p:nvPicPr>
          <p:cNvPr id="1026" name="Picture 2"/>
          <p:cNvPicPr>
            <a:picLocks noChangeAspect="1" noChangeArrowheads="1"/>
          </p:cNvPicPr>
          <p:nvPr/>
        </p:nvPicPr>
        <p:blipFill>
          <a:blip r:embed="rId6" cstate="print"/>
          <a:srcRect/>
          <a:stretch>
            <a:fillRect/>
          </a:stretch>
        </p:blipFill>
        <p:spPr bwMode="auto">
          <a:xfrm>
            <a:off x="4495800" y="2362200"/>
            <a:ext cx="4424659" cy="1609725"/>
          </a:xfrm>
          <a:prstGeom prst="rect">
            <a:avLst/>
          </a:prstGeom>
          <a:noFill/>
          <a:ln w="9525">
            <a:noFill/>
            <a:miter lim="800000"/>
            <a:headEnd/>
            <a:tailEnd/>
          </a:ln>
        </p:spPr>
      </p:pic>
      <p:pic>
        <p:nvPicPr>
          <p:cNvPr id="1027" name="Picture 3"/>
          <p:cNvPicPr>
            <a:picLocks noChangeAspect="1" noChangeArrowheads="1"/>
          </p:cNvPicPr>
          <p:nvPr/>
        </p:nvPicPr>
        <p:blipFill>
          <a:blip r:embed="rId7" cstate="print"/>
          <a:srcRect/>
          <a:stretch>
            <a:fillRect/>
          </a:stretch>
        </p:blipFill>
        <p:spPr bwMode="auto">
          <a:xfrm>
            <a:off x="5029200" y="4267200"/>
            <a:ext cx="3581400" cy="771853"/>
          </a:xfrm>
          <a:prstGeom prst="rect">
            <a:avLst/>
          </a:prstGeom>
          <a:noFill/>
          <a:ln w="9525">
            <a:noFill/>
            <a:miter lim="800000"/>
            <a:headEnd/>
            <a:tailEnd/>
          </a:ln>
        </p:spPr>
      </p:pic>
      <p:pic>
        <p:nvPicPr>
          <p:cNvPr id="1028" name="Picture 4"/>
          <p:cNvPicPr>
            <a:picLocks noChangeAspect="1" noChangeArrowheads="1"/>
          </p:cNvPicPr>
          <p:nvPr/>
        </p:nvPicPr>
        <p:blipFill>
          <a:blip r:embed="rId8" cstate="print"/>
          <a:srcRect/>
          <a:stretch>
            <a:fillRect/>
          </a:stretch>
        </p:blipFill>
        <p:spPr bwMode="auto">
          <a:xfrm>
            <a:off x="7086600" y="5410200"/>
            <a:ext cx="1729130" cy="885825"/>
          </a:xfrm>
          <a:prstGeom prst="rect">
            <a:avLst/>
          </a:prstGeom>
          <a:noFill/>
          <a:ln w="9525">
            <a:noFill/>
            <a:miter lim="800000"/>
            <a:headEnd/>
            <a:tailEnd/>
          </a:ln>
        </p:spPr>
      </p:pic>
      <p:pic>
        <p:nvPicPr>
          <p:cNvPr id="1029" name="Picture 5"/>
          <p:cNvPicPr>
            <a:picLocks noChangeAspect="1" noChangeArrowheads="1"/>
          </p:cNvPicPr>
          <p:nvPr/>
        </p:nvPicPr>
        <p:blipFill>
          <a:blip r:embed="rId9" cstate="print"/>
          <a:srcRect/>
          <a:stretch>
            <a:fillRect/>
          </a:stretch>
        </p:blipFill>
        <p:spPr bwMode="auto">
          <a:xfrm>
            <a:off x="5181600" y="5257800"/>
            <a:ext cx="1957300" cy="1252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in DANN-2</a:t>
            </a:r>
            <a:endParaRPr lang="en-US" dirty="0"/>
          </a:p>
        </p:txBody>
      </p:sp>
      <p:sp>
        <p:nvSpPr>
          <p:cNvPr id="3" name="Content Placeholder 2"/>
          <p:cNvSpPr>
            <a:spLocks noGrp="1"/>
          </p:cNvSpPr>
          <p:nvPr>
            <p:ph idx="1"/>
          </p:nvPr>
        </p:nvSpPr>
        <p:spPr/>
        <p:txBody>
          <a:bodyPr>
            <a:normAutofit/>
          </a:bodyPr>
          <a:lstStyle/>
          <a:p>
            <a:endParaRPr lang="en-US" sz="800" dirty="0" smtClean="0"/>
          </a:p>
          <a:p>
            <a:r>
              <a:rPr lang="en-US" dirty="0" smtClean="0"/>
              <a:t>Local Optimum Issue in Neural Nets </a:t>
            </a:r>
          </a:p>
          <a:p>
            <a:pPr>
              <a:buNone/>
            </a:pPr>
            <a:endParaRPr lang="en-US" dirty="0" smtClean="0"/>
          </a:p>
          <a:p>
            <a:endParaRPr lang="en-US" dirty="0" smtClean="0"/>
          </a:p>
          <a:p>
            <a:endParaRPr lang="en-US" dirty="0" smtClean="0"/>
          </a:p>
          <a:p>
            <a:endParaRPr lang="en-US" dirty="0" smtClean="0"/>
          </a:p>
          <a:p>
            <a:endParaRPr lang="en-US" dirty="0" smtClean="0"/>
          </a:p>
          <a:p>
            <a:endParaRPr lang="en-US" sz="1000" dirty="0" smtClean="0">
              <a:hlinkClick r:id="rId2"/>
            </a:endParaRPr>
          </a:p>
          <a:p>
            <a:endParaRPr lang="en-US" sz="1000" dirty="0" smtClean="0">
              <a:hlinkClick r:id="rId2"/>
            </a:endParaRPr>
          </a:p>
          <a:p>
            <a:r>
              <a:rPr lang="en-US" sz="1000" dirty="0" smtClean="0">
                <a:hlinkClick r:id="rId2"/>
              </a:rPr>
              <a:t>http://cl.naist.jp/~kevinduh/a/deep2014/140116-ResearchSeminar.pdf</a:t>
            </a:r>
            <a:endParaRPr lang="en-US" sz="1000" dirty="0" smtClean="0"/>
          </a:p>
          <a:p>
            <a:endParaRPr lang="en-US" sz="1000"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1752600" y="2514600"/>
            <a:ext cx="4362450" cy="26998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Propagation – </a:t>
            </a:r>
            <a:endParaRPr lang="en-US" dirty="0"/>
          </a:p>
        </p:txBody>
      </p:sp>
      <p:sp>
        <p:nvSpPr>
          <p:cNvPr id="3" name="Content Placeholder 2"/>
          <p:cNvSpPr>
            <a:spLocks noGrp="1"/>
          </p:cNvSpPr>
          <p:nvPr>
            <p:ph idx="1"/>
          </p:nvPr>
        </p:nvSpPr>
        <p:spPr/>
        <p:txBody>
          <a:bodyPr>
            <a:normAutofit lnSpcReduction="10000"/>
          </a:bodyPr>
          <a:lstStyle/>
          <a:p>
            <a:endParaRPr lang="en-US" sz="800" dirty="0" smtClean="0"/>
          </a:p>
          <a:p>
            <a:r>
              <a:rPr lang="en-US" dirty="0" smtClean="0"/>
              <a:t>Greedy Layer-Wise Pre-Training </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900" dirty="0" smtClean="0">
                <a:hlinkClick r:id="rId2"/>
              </a:rPr>
              <a:t>https://papers.nips.cc/paper/3048-greedy-layer-wise-training-of-deep-networks.pdf</a:t>
            </a:r>
            <a:endParaRPr lang="en-US" sz="900" dirty="0" smtClean="0"/>
          </a:p>
          <a:p>
            <a:r>
              <a:rPr lang="en-US" sz="900" dirty="0" smtClean="0">
                <a:hlinkClick r:id="rId3"/>
              </a:rPr>
              <a:t>http://www.cs.toronto.edu/~rsalakhu/deeplearning/yoshua_icml2009.pdf</a:t>
            </a:r>
            <a:endParaRPr lang="en-US" sz="900" dirty="0" smtClean="0"/>
          </a:p>
          <a:p>
            <a:r>
              <a:rPr lang="en-US" sz="900" dirty="0" smtClean="0">
                <a:hlinkClick r:id="rId4"/>
              </a:rPr>
              <a:t>http://deeplearning.cs.cmu.edu/notes/hefny_Greedy.pdf</a:t>
            </a:r>
            <a:endParaRPr lang="en-US" sz="900" dirty="0" smtClean="0"/>
          </a:p>
          <a:p>
            <a:endParaRPr lang="en-US" sz="900" dirty="0" smtClean="0"/>
          </a:p>
          <a:p>
            <a:endParaRPr lang="en-US" dirty="0" smtClean="0"/>
          </a:p>
          <a:p>
            <a:endParaRPr lang="en-US" dirty="0" smtClean="0"/>
          </a:p>
          <a:p>
            <a:endParaRPr lang="en-US" dirty="0" smtClean="0"/>
          </a:p>
          <a:p>
            <a:endParaRPr lang="en-US" dirty="0" smtClean="0"/>
          </a:p>
          <a:p>
            <a:endParaRPr lang="en-US" dirty="0"/>
          </a:p>
        </p:txBody>
      </p:sp>
      <p:pic>
        <p:nvPicPr>
          <p:cNvPr id="5124" name="Picture 4"/>
          <p:cNvPicPr>
            <a:picLocks noChangeAspect="1" noChangeArrowheads="1"/>
          </p:cNvPicPr>
          <p:nvPr/>
        </p:nvPicPr>
        <p:blipFill>
          <a:blip r:embed="rId5" cstate="print"/>
          <a:srcRect/>
          <a:stretch>
            <a:fillRect/>
          </a:stretch>
        </p:blipFill>
        <p:spPr bwMode="auto">
          <a:xfrm>
            <a:off x="1066800" y="2362200"/>
            <a:ext cx="6934200" cy="2900434"/>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Propagation – </a:t>
            </a:r>
            <a:endParaRPr lang="en-US" dirty="0"/>
          </a:p>
        </p:txBody>
      </p:sp>
      <p:sp>
        <p:nvSpPr>
          <p:cNvPr id="3" name="Content Placeholder 2"/>
          <p:cNvSpPr>
            <a:spLocks noGrp="1"/>
          </p:cNvSpPr>
          <p:nvPr>
            <p:ph idx="1"/>
          </p:nvPr>
        </p:nvSpPr>
        <p:spPr/>
        <p:txBody>
          <a:bodyPr>
            <a:normAutofit fontScale="70000" lnSpcReduction="20000"/>
          </a:bodyPr>
          <a:lstStyle/>
          <a:p>
            <a:endParaRPr lang="en-US" sz="800" dirty="0" smtClean="0"/>
          </a:p>
          <a:p>
            <a:r>
              <a:rPr lang="en-US" dirty="0" smtClean="0"/>
              <a:t>Restricted Boltzmann Machines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900" dirty="0" smtClean="0">
                <a:hlinkClick r:id="rId2"/>
              </a:rPr>
              <a:t>http://cl.naist.jp/~kevinduh/a/deep2014/140116-ResearchSeminar.pdf</a:t>
            </a:r>
            <a:endParaRPr lang="en-US" sz="900" dirty="0" smtClean="0"/>
          </a:p>
          <a:p>
            <a:r>
              <a:rPr lang="en-US" sz="900" dirty="0" smtClean="0">
                <a:hlinkClick r:id="rId3"/>
              </a:rPr>
              <a:t>http://www.cs.toronto.edu/~rsalakhu/deeplearning/yoshua_icml2009.pdf</a:t>
            </a:r>
            <a:endParaRPr lang="en-US" dirty="0" smtClean="0"/>
          </a:p>
          <a:p>
            <a:endParaRPr lang="en-US" dirty="0" smtClean="0"/>
          </a:p>
          <a:p>
            <a:endParaRPr lang="en-US" dirty="0" smtClean="0"/>
          </a:p>
          <a:p>
            <a:endParaRPr lang="en-US" dirty="0"/>
          </a:p>
        </p:txBody>
      </p:sp>
      <p:pic>
        <p:nvPicPr>
          <p:cNvPr id="3075" name="Picture 3"/>
          <p:cNvPicPr>
            <a:picLocks noChangeAspect="1" noChangeArrowheads="1"/>
          </p:cNvPicPr>
          <p:nvPr/>
        </p:nvPicPr>
        <p:blipFill>
          <a:blip r:embed="rId4" cstate="print"/>
          <a:srcRect/>
          <a:stretch>
            <a:fillRect/>
          </a:stretch>
        </p:blipFill>
        <p:spPr bwMode="auto">
          <a:xfrm>
            <a:off x="1600200" y="2149406"/>
            <a:ext cx="6624638" cy="3565594"/>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Gibbs sampling</a:t>
            </a:r>
            <a:endParaRPr lang="en-US" dirty="0"/>
          </a:p>
        </p:txBody>
      </p:sp>
      <p:sp>
        <p:nvSpPr>
          <p:cNvPr id="3" name="Content Placeholder 2"/>
          <p:cNvSpPr>
            <a:spLocks noGrp="1"/>
          </p:cNvSpPr>
          <p:nvPr>
            <p:ph idx="1"/>
          </p:nvPr>
        </p:nvSpPr>
        <p:spPr/>
        <p:txBody>
          <a:bodyPr>
            <a:normAutofit fontScale="47500" lnSpcReduction="20000"/>
          </a:bodyPr>
          <a:lstStyle/>
          <a:p>
            <a:endParaRPr lang="en-US" sz="800" dirty="0" smtClean="0"/>
          </a:p>
          <a:p>
            <a:r>
              <a:rPr lang="en-US" dirty="0" smtClean="0"/>
              <a:t>Restricted Boltzmann Machines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hlinkClick r:id="rId2"/>
            </a:endParaRPr>
          </a:p>
          <a:p>
            <a:endParaRPr lang="en-US" dirty="0" smtClean="0">
              <a:hlinkClick r:id="rId2"/>
            </a:endParaRPr>
          </a:p>
          <a:p>
            <a:endParaRPr lang="en-US" dirty="0" smtClean="0">
              <a:hlinkClick r:id="rId2"/>
            </a:endParaRPr>
          </a:p>
          <a:p>
            <a:r>
              <a:rPr lang="en-US" dirty="0" smtClean="0">
                <a:hlinkClick r:id="rId2"/>
              </a:rPr>
              <a:t>http://blog.csdn.net/xbinworld/article/details/45128733</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533400" y="2209800"/>
            <a:ext cx="3962400" cy="1101357"/>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609600" y="3962400"/>
            <a:ext cx="3771900" cy="1580870"/>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4833937" y="2895600"/>
            <a:ext cx="4310063" cy="1288948"/>
          </a:xfrm>
          <a:prstGeom prst="rect">
            <a:avLst/>
          </a:prstGeom>
          <a:noFill/>
          <a:ln w="9525">
            <a:noFill/>
            <a:miter lim="800000"/>
            <a:headEnd/>
            <a:tailEnd/>
          </a:ln>
        </p:spPr>
      </p:pic>
      <p:pic>
        <p:nvPicPr>
          <p:cNvPr id="8197" name="Picture 5"/>
          <p:cNvPicPr>
            <a:picLocks noChangeAspect="1" noChangeArrowheads="1"/>
          </p:cNvPicPr>
          <p:nvPr/>
        </p:nvPicPr>
        <p:blipFill>
          <a:blip r:embed="rId6" cstate="print"/>
          <a:srcRect/>
          <a:stretch>
            <a:fillRect/>
          </a:stretch>
        </p:blipFill>
        <p:spPr bwMode="auto">
          <a:xfrm>
            <a:off x="4953000" y="2362200"/>
            <a:ext cx="3705225" cy="43056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800" dirty="0" smtClean="0"/>
              <a:t>对比散度算法</a:t>
            </a:r>
            <a:r>
              <a:rPr lang="en-US" altLang="zh-CN" sz="2800" dirty="0" smtClean="0"/>
              <a:t>(</a:t>
            </a:r>
            <a:r>
              <a:rPr lang="en-US" sz="2800" dirty="0" smtClean="0"/>
              <a:t>Contrastive Divergence)</a:t>
            </a:r>
            <a:endParaRPr lang="en-US" sz="2800"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609600" y="1524000"/>
            <a:ext cx="6324600" cy="164862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381000" y="3352800"/>
            <a:ext cx="4252913" cy="2950360"/>
          </a:xfrm>
          <a:prstGeom prst="rect">
            <a:avLst/>
          </a:prstGeom>
          <a:noFill/>
          <a:ln w="9525">
            <a:noFill/>
            <a:miter lim="800000"/>
            <a:headEnd/>
            <a:tailEnd/>
          </a:ln>
        </p:spPr>
      </p:pic>
      <p:pic>
        <p:nvPicPr>
          <p:cNvPr id="7173" name="Picture 5"/>
          <p:cNvPicPr>
            <a:picLocks noChangeAspect="1" noChangeArrowheads="1"/>
          </p:cNvPicPr>
          <p:nvPr/>
        </p:nvPicPr>
        <p:blipFill>
          <a:blip r:embed="rId4" cstate="print"/>
          <a:srcRect/>
          <a:stretch>
            <a:fillRect/>
          </a:stretch>
        </p:blipFill>
        <p:spPr bwMode="auto">
          <a:xfrm>
            <a:off x="4419600" y="3429000"/>
            <a:ext cx="4348163" cy="2243138"/>
          </a:xfrm>
          <a:prstGeom prst="rect">
            <a:avLst/>
          </a:prstGeom>
          <a:noFill/>
          <a:ln w="9525">
            <a:noFill/>
            <a:miter lim="800000"/>
            <a:headEnd/>
            <a:tailEnd/>
          </a:ln>
        </p:spPr>
      </p:pic>
      <p:sp>
        <p:nvSpPr>
          <p:cNvPr id="8" name="Rectangle 7"/>
          <p:cNvSpPr/>
          <p:nvPr/>
        </p:nvSpPr>
        <p:spPr>
          <a:xfrm>
            <a:off x="762000" y="6211669"/>
            <a:ext cx="7315200" cy="338554"/>
          </a:xfrm>
          <a:prstGeom prst="rect">
            <a:avLst/>
          </a:prstGeom>
        </p:spPr>
        <p:txBody>
          <a:bodyPr wrap="square">
            <a:spAutoFit/>
          </a:bodyPr>
          <a:lstStyle/>
          <a:p>
            <a:r>
              <a:rPr lang="en-US" sz="800" dirty="0" smtClean="0">
                <a:hlinkClick r:id="rId5"/>
              </a:rPr>
              <a:t>http://www.cs.toronto.edu/~asamir/cifar/CIFAR_10_XingZhang.pdf</a:t>
            </a:r>
            <a:endParaRPr lang="en-US" sz="800" dirty="0" smtClean="0"/>
          </a:p>
          <a:p>
            <a:r>
              <a:rPr lang="en-US" sz="800" dirty="0" smtClean="0">
                <a:hlinkClick r:id="rId6"/>
              </a:rPr>
              <a:t>http://blog.csdn.net/yanqingan/article/details/6125812</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altLang="zh-CN" dirty="0" smtClean="0"/>
              <a:t>MRF</a:t>
            </a:r>
          </a:p>
          <a:p>
            <a:r>
              <a:rPr lang="zh-CN" altLang="en-US" sz="1600" dirty="0" smtClean="0"/>
              <a:t>图模型（</a:t>
            </a:r>
            <a:r>
              <a:rPr lang="en-US" altLang="zh-CN" sz="1600" dirty="0" smtClean="0"/>
              <a:t>Graphical Model</a:t>
            </a:r>
            <a:r>
              <a:rPr lang="zh-CN" altLang="en-US" sz="1600" dirty="0" smtClean="0"/>
              <a:t>）是将随机变量用节点来表示，随机变量之间的相互依赖关系用连接线来表示，一般记为</a:t>
            </a:r>
            <a:r>
              <a:rPr lang="en-US" altLang="zh-CN" sz="1600" dirty="0" smtClean="0"/>
              <a:t>G</a:t>
            </a:r>
            <a:r>
              <a:rPr lang="zh-CN" altLang="en-US" sz="1600" dirty="0" smtClean="0"/>
              <a:t>（</a:t>
            </a:r>
            <a:r>
              <a:rPr lang="en-US" altLang="zh-CN" sz="1600" dirty="0" smtClean="0"/>
              <a:t>V,E</a:t>
            </a:r>
            <a:r>
              <a:rPr lang="zh-CN" altLang="en-US" sz="1600" dirty="0" smtClean="0"/>
              <a:t>）。该模型用来表示多个变量之间的联合分布，</a:t>
            </a:r>
            <a:endParaRPr lang="en-US" altLang="zh-CN" sz="1600" dirty="0" smtClean="0"/>
          </a:p>
          <a:p>
            <a:endParaRPr lang="en-US" altLang="zh-CN" sz="1500" dirty="0" smtClean="0"/>
          </a:p>
          <a:p>
            <a:r>
              <a:rPr lang="zh-CN" altLang="en-US" sz="1500" dirty="0" smtClean="0"/>
              <a:t>首先对一种相对简单的依赖关系进行研究，这就是条件独立的依赖关系。即：</a:t>
            </a:r>
            <a:br>
              <a:rPr lang="zh-CN" altLang="en-US" sz="1500" dirty="0" smtClean="0"/>
            </a:br>
            <a:r>
              <a:rPr lang="en-US" altLang="zh-CN" sz="1500" dirty="0" smtClean="0"/>
              <a:t>p(V1,V2|V3)=p(V1|V3)p(V2|V3).  </a:t>
            </a:r>
            <a:r>
              <a:rPr lang="zh-CN" altLang="en-US" sz="1500" dirty="0" smtClean="0"/>
              <a:t>其中</a:t>
            </a:r>
            <a:r>
              <a:rPr lang="en-US" altLang="zh-CN" sz="1500" dirty="0" smtClean="0"/>
              <a:t>V1,V2,V3</a:t>
            </a:r>
            <a:r>
              <a:rPr lang="zh-CN" altLang="en-US" sz="1500" dirty="0" smtClean="0"/>
              <a:t>表示任意的随机变量集合。</a:t>
            </a:r>
            <a:endParaRPr lang="en-US" altLang="zh-CN" sz="1500" dirty="0" smtClean="0"/>
          </a:p>
          <a:p>
            <a:endParaRPr lang="en-US" altLang="zh-CN" sz="1500" dirty="0" smtClean="0"/>
          </a:p>
          <a:p>
            <a:r>
              <a:rPr lang="zh-CN" altLang="en-US" sz="1500" dirty="0" smtClean="0"/>
              <a:t>这实际上是随机变量之间的</a:t>
            </a:r>
            <a:r>
              <a:rPr lang="en-US" altLang="zh-CN" sz="1500" dirty="0" err="1" smtClean="0"/>
              <a:t>Marcov</a:t>
            </a:r>
            <a:r>
              <a:rPr lang="en-US" altLang="zh-CN" sz="1500" dirty="0" smtClean="0"/>
              <a:t> property</a:t>
            </a:r>
            <a:r>
              <a:rPr lang="zh-CN" altLang="en-US" sz="1500" dirty="0" smtClean="0"/>
              <a:t>（马尔科夫性，刚接触这个名字时真的很晕），表示相互之间的独立性。</a:t>
            </a:r>
            <a:endParaRPr lang="en-US" altLang="zh-CN" sz="1500" dirty="0" smtClean="0"/>
          </a:p>
          <a:p>
            <a:endParaRPr lang="en-US" altLang="zh-CN" sz="1500" dirty="0" smtClean="0"/>
          </a:p>
          <a:p>
            <a:r>
              <a:rPr lang="zh-CN" altLang="en-US" sz="1500" dirty="0" smtClean="0"/>
              <a:t>马尔科夫性就是</a:t>
            </a:r>
            <a:r>
              <a:rPr lang="en-US" altLang="zh-CN" sz="1500" dirty="0" err="1" smtClean="0"/>
              <a:t>marcov</a:t>
            </a:r>
            <a:r>
              <a:rPr lang="zh-CN" altLang="en-US" sz="1500" dirty="0" smtClean="0"/>
              <a:t>提出的，将随机变量之间相互依赖关系进行简化。随机变量只与相邻（时间上或空间上）的随机变量有关系，而与不相邻的随机变量之间是条件独立的。当在时间上进行简化时，就得到了</a:t>
            </a:r>
            <a:r>
              <a:rPr lang="en-US" altLang="zh-CN" sz="1500" dirty="0" err="1" smtClean="0"/>
              <a:t>Marcov</a:t>
            </a:r>
            <a:r>
              <a:rPr lang="zh-CN" altLang="en-US" sz="1500" dirty="0" smtClean="0"/>
              <a:t>链。因此满足</a:t>
            </a:r>
            <a:r>
              <a:rPr lang="en-US" altLang="zh-CN" sz="1500" dirty="0" err="1" smtClean="0"/>
              <a:t>Marcov</a:t>
            </a:r>
            <a:r>
              <a:rPr lang="zh-CN" altLang="en-US" sz="1500" dirty="0" smtClean="0"/>
              <a:t>性的图模型就是</a:t>
            </a:r>
            <a:r>
              <a:rPr lang="en-US" altLang="zh-CN" sz="1500" dirty="0" err="1" smtClean="0"/>
              <a:t>Marcov</a:t>
            </a:r>
            <a:r>
              <a:rPr lang="en-US" altLang="zh-CN" sz="1500" dirty="0" smtClean="0"/>
              <a:t> Random Field</a:t>
            </a:r>
            <a:r>
              <a:rPr lang="zh-CN" altLang="en-US" sz="1500" dirty="0" smtClean="0"/>
              <a:t>，简称为</a:t>
            </a:r>
            <a:r>
              <a:rPr lang="en-US" altLang="zh-CN" sz="1500" dirty="0" smtClean="0"/>
              <a:t>MRF</a:t>
            </a:r>
            <a:r>
              <a:rPr lang="zh-CN" altLang="en-US" sz="1500" dirty="0" smtClean="0"/>
              <a:t>。</a:t>
            </a:r>
            <a:endParaRPr lang="en-US" altLang="zh-CN" sz="1500" dirty="0" smtClean="0"/>
          </a:p>
          <a:p>
            <a:endParaRPr lang="en-US" altLang="zh-CN" sz="1500" dirty="0" smtClean="0"/>
          </a:p>
          <a:p>
            <a:r>
              <a:rPr lang="en-US" altLang="zh-CN" sz="1600" dirty="0" smtClean="0">
                <a:solidFill>
                  <a:srgbClr val="FF0000"/>
                </a:solidFill>
              </a:rPr>
              <a:t>EBM</a:t>
            </a:r>
            <a:r>
              <a:rPr lang="zh-CN" altLang="en-US" sz="1600" dirty="0" smtClean="0">
                <a:solidFill>
                  <a:srgbClr val="FF0000"/>
                </a:solidFill>
              </a:rPr>
              <a:t>有两个主要的任务，一个是推断</a:t>
            </a:r>
            <a:r>
              <a:rPr lang="en-US" altLang="zh-CN" sz="1600" dirty="0" smtClean="0">
                <a:solidFill>
                  <a:srgbClr val="FF0000"/>
                </a:solidFill>
              </a:rPr>
              <a:t>(Inference)</a:t>
            </a:r>
            <a:r>
              <a:rPr lang="zh-CN" altLang="en-US" sz="1600" dirty="0" smtClean="0">
                <a:solidFill>
                  <a:srgbClr val="FF0000"/>
                </a:solidFill>
              </a:rPr>
              <a:t>，它主要是在给定观察变量的情况，找到使能量值最小的那些隐变量的配置；另一个是学习</a:t>
            </a:r>
            <a:r>
              <a:rPr lang="en-US" altLang="zh-CN" sz="1600" dirty="0" smtClean="0">
                <a:solidFill>
                  <a:srgbClr val="FF0000"/>
                </a:solidFill>
              </a:rPr>
              <a:t>(Learning)</a:t>
            </a:r>
            <a:r>
              <a:rPr lang="zh-CN" altLang="en-US" sz="1600" dirty="0" smtClean="0">
                <a:solidFill>
                  <a:srgbClr val="FF0000"/>
                </a:solidFill>
              </a:rPr>
              <a:t>， 它主要是寻找一个恰当的能量函数，使得观察变量的能量比隐变量的能量低</a:t>
            </a:r>
            <a:endParaRPr lang="en-US" altLang="zh-CN" sz="1500" dirty="0" smtClean="0">
              <a:solidFill>
                <a:srgbClr val="FF0000"/>
              </a:solidFill>
            </a:endParaRPr>
          </a:p>
          <a:p>
            <a:endParaRPr lang="en-US" sz="1500" dirty="0" smtClean="0"/>
          </a:p>
          <a:p>
            <a:r>
              <a:rPr lang="en-US" sz="1500" dirty="0" smtClean="0">
                <a:hlinkClick r:id="rId2"/>
              </a:rPr>
              <a:t>http://blog.sciencenet.cn/blog-110554-876316.html</a:t>
            </a:r>
            <a:endParaRPr lang="en-US" sz="1500" dirty="0" smtClean="0"/>
          </a:p>
          <a:p>
            <a:r>
              <a:rPr lang="en-US" sz="1500" dirty="0" smtClean="0">
                <a:hlinkClick r:id="rId3"/>
              </a:rPr>
              <a:t>http://image.diku.dk/igel/paper/AItRBM-proof.pdf</a:t>
            </a:r>
            <a:endParaRPr lang="en-US" sz="1500" dirty="0" smtClean="0"/>
          </a:p>
          <a:p>
            <a:r>
              <a:rPr lang="en-US" sz="1500" b="1" dirty="0" smtClean="0">
                <a:solidFill>
                  <a:srgbClr val="FF0000"/>
                </a:solidFill>
                <a:hlinkClick r:id="rId4"/>
              </a:rPr>
              <a:t>http://ibillxia.github.io/blog/2013/04/12/Energy-Based-Models-and-Boltzmann-Machines/</a:t>
            </a:r>
            <a:endParaRPr lang="en-US" sz="1500" b="1" dirty="0" smtClean="0">
              <a:solidFill>
                <a:srgbClr val="FF0000"/>
              </a:solidFill>
            </a:endParaRPr>
          </a:p>
          <a:p>
            <a:endParaRPr lang="en-US" sz="1500" dirty="0" smtClean="0"/>
          </a:p>
          <a:p>
            <a:endParaRPr lang="en-US" sz="15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r>
              <a:rPr lang="en-US" altLang="zh-CN" dirty="0" smtClean="0"/>
              <a:t>BM</a:t>
            </a:r>
          </a:p>
          <a:p>
            <a:r>
              <a:rPr lang="en-US" altLang="zh-CN" sz="2100" dirty="0" smtClean="0"/>
              <a:t>BM</a:t>
            </a:r>
            <a:r>
              <a:rPr lang="zh-CN" altLang="en-US" sz="2100" dirty="0" smtClean="0"/>
              <a:t>就是一种特殊的</a:t>
            </a:r>
            <a:r>
              <a:rPr lang="en-US" altLang="zh-CN" sz="2100" dirty="0" smtClean="0"/>
              <a:t>MRF</a:t>
            </a:r>
            <a:r>
              <a:rPr lang="zh-CN" altLang="en-US" sz="2100" dirty="0" smtClean="0"/>
              <a:t>，即能量函数是自由变量的线性函数。 </a:t>
            </a:r>
            <a:r>
              <a:rPr lang="en-US" altLang="zh-CN" sz="2100" dirty="0" smtClean="0"/>
              <a:t>BM</a:t>
            </a:r>
            <a:r>
              <a:rPr lang="zh-CN" altLang="en-US" sz="2100" dirty="0" smtClean="0"/>
              <a:t>的原理起源于统计物理学，是一种基于能量函数的建模方法，能够描述变量之间的高阶相互作用，</a:t>
            </a:r>
            <a:endParaRPr lang="en-US" altLang="zh-CN" sz="2100" dirty="0" smtClean="0"/>
          </a:p>
          <a:p>
            <a:r>
              <a:rPr lang="zh-CN" altLang="en-US" sz="2100" dirty="0" smtClean="0"/>
              <a:t> </a:t>
            </a:r>
            <a:r>
              <a:rPr lang="en-US" altLang="zh-CN" sz="2100" dirty="0" smtClean="0"/>
              <a:t>RBM </a:t>
            </a:r>
            <a:r>
              <a:rPr lang="zh-CN" altLang="en-US" sz="2100" dirty="0" smtClean="0"/>
              <a:t>的训练过程，实际上是求出一个最能产生训练样本的概率分布。也就是说，要求一个分布，在这个分布里，训练样本的概率最大。由于这个分布的决定性因素在于权值</a:t>
            </a:r>
            <a:r>
              <a:rPr lang="en-US" altLang="zh-CN" sz="2100" dirty="0" smtClean="0"/>
              <a:t>W</a:t>
            </a:r>
          </a:p>
          <a:p>
            <a:pPr>
              <a:buNone/>
            </a:pPr>
            <a:endParaRPr lang="en-US" altLang="zh-CN" sz="2100" dirty="0" smtClean="0"/>
          </a:p>
          <a:p>
            <a:r>
              <a:rPr lang="en-US" altLang="zh-CN" sz="2100" dirty="0" smtClean="0"/>
              <a:t>BM</a:t>
            </a:r>
            <a:r>
              <a:rPr lang="zh-CN" altLang="en-US" sz="2100" dirty="0" smtClean="0"/>
              <a:t>的核心包括两点：</a:t>
            </a:r>
            <a:br>
              <a:rPr lang="zh-CN" altLang="en-US" sz="2100" dirty="0" smtClean="0"/>
            </a:br>
            <a:r>
              <a:rPr lang="en-US" altLang="zh-CN" sz="2100" dirty="0" smtClean="0"/>
              <a:t>1</a:t>
            </a:r>
            <a:r>
              <a:rPr lang="zh-CN" altLang="en-US" sz="2100" dirty="0" smtClean="0"/>
              <a:t>）网络的状态服从</a:t>
            </a:r>
            <a:r>
              <a:rPr lang="en-US" altLang="zh-CN" sz="2100" dirty="0" err="1" smtClean="0"/>
              <a:t>Boltzman</a:t>
            </a:r>
            <a:r>
              <a:rPr lang="zh-CN" altLang="en-US" sz="2100" dirty="0" smtClean="0"/>
              <a:t>分布；</a:t>
            </a:r>
            <a:br>
              <a:rPr lang="zh-CN" altLang="en-US" sz="2100" dirty="0" smtClean="0"/>
            </a:br>
            <a:r>
              <a:rPr lang="en-US" altLang="zh-CN" sz="2100" dirty="0" smtClean="0"/>
              <a:t>2</a:t>
            </a:r>
            <a:r>
              <a:rPr lang="zh-CN" altLang="en-US" sz="2100" dirty="0" smtClean="0"/>
              <a:t>）学习算法采样模拟退火方法（</a:t>
            </a:r>
            <a:r>
              <a:rPr lang="en-US" altLang="zh-CN" sz="2100" dirty="0" smtClean="0"/>
              <a:t>Simulated Annealing)</a:t>
            </a:r>
            <a:r>
              <a:rPr lang="zh-CN" altLang="en-US" sz="2100" dirty="0" smtClean="0"/>
              <a:t>，这是一种随机学习算法，较好地解决了局部极小陷阱问题。</a:t>
            </a:r>
            <a:endParaRPr lang="en-US" altLang="zh-CN" sz="2100" dirty="0" smtClean="0"/>
          </a:p>
          <a:p>
            <a:endParaRPr lang="en-US" altLang="zh-CN" sz="2100" dirty="0" smtClean="0"/>
          </a:p>
          <a:p>
            <a:r>
              <a:rPr lang="zh-CN" altLang="en-US" sz="2100" dirty="0" smtClean="0"/>
              <a:t>所谓的限制就是，将完全图变成了二分图。</a:t>
            </a:r>
            <a:endParaRPr lang="en-US" altLang="zh-CN" sz="2100" dirty="0" smtClean="0"/>
          </a:p>
          <a:p>
            <a:endParaRPr lang="en-US" altLang="zh-CN" sz="2100" dirty="0" smtClean="0"/>
          </a:p>
          <a:p>
            <a:r>
              <a:rPr lang="zh-CN" altLang="en-US" sz="2100" dirty="0" smtClean="0"/>
              <a:t>隐层单元被训练去捕捉在可视层表现出来的高阶数据的相关性。</a:t>
            </a:r>
            <a:endParaRPr lang="en-US" altLang="zh-CN" sz="2100" dirty="0" smtClean="0"/>
          </a:p>
          <a:p>
            <a:endParaRPr lang="en-US" altLang="zh-CN" sz="2100" dirty="0" smtClean="0"/>
          </a:p>
          <a:p>
            <a:r>
              <a:rPr lang="zh-CN" altLang="en-US" sz="2100" dirty="0" smtClean="0"/>
              <a:t>最开始的时候，通过一个非监督贪婪逐层方法去预训练获得生成模型的权值，非监督贪婪逐层方法被</a:t>
            </a:r>
            <a:r>
              <a:rPr lang="en-US" altLang="zh-CN" sz="2100" dirty="0" smtClean="0"/>
              <a:t>Hinton</a:t>
            </a:r>
            <a:r>
              <a:rPr lang="zh-CN" altLang="en-US" sz="2100" dirty="0" smtClean="0"/>
              <a:t>证明是有效的，并被其称为对比分歧（</a:t>
            </a:r>
            <a:r>
              <a:rPr lang="en-US" altLang="zh-CN" sz="2100" dirty="0" smtClean="0"/>
              <a:t>contrastive divergence</a:t>
            </a:r>
            <a:r>
              <a:rPr lang="zh-CN" altLang="en-US" sz="2100" dirty="0" smtClean="0"/>
              <a:t>）。</a:t>
            </a:r>
          </a:p>
          <a:p>
            <a:r>
              <a:rPr lang="zh-CN" altLang="en-US" sz="2100" dirty="0" smtClean="0"/>
              <a:t> 在这个训练阶段，在可视层会产生一个向量</a:t>
            </a:r>
            <a:r>
              <a:rPr lang="en-US" altLang="zh-CN" sz="2100" dirty="0" smtClean="0"/>
              <a:t>v</a:t>
            </a:r>
            <a:r>
              <a:rPr lang="zh-CN" altLang="en-US" sz="2100" dirty="0" smtClean="0"/>
              <a:t>，通过它将值传递到隐层。反过来，可视层的输入会被随机的选择，以尝试去重构原始的输入信号。最后，这些新的可视的神经元激活单元将前向传递重构隐层激活单元，获得</a:t>
            </a:r>
            <a:r>
              <a:rPr lang="en-US" altLang="zh-CN" sz="2100" dirty="0" smtClean="0"/>
              <a:t>h</a:t>
            </a:r>
            <a:r>
              <a:rPr lang="zh-CN" altLang="en-US" sz="2100" dirty="0" smtClean="0"/>
              <a:t>（在训练过程中，首先将可视向量值映射给隐单元；然后可视单元由隐层单元重建；这些新可视单元再次映射给隐单元，这样就获取新的隐单元。执行这种反复步骤叫做吉布斯采样）。这些后退和前进的步骤就是我们熟悉的</a:t>
            </a:r>
            <a:r>
              <a:rPr lang="en-US" altLang="zh-CN" sz="2100" dirty="0" smtClean="0"/>
              <a:t>Gibbs</a:t>
            </a:r>
            <a:r>
              <a:rPr lang="zh-CN" altLang="en-US" sz="2100" dirty="0" smtClean="0"/>
              <a:t>采样，而隐层激活单元和可视层输入之间的相关性差别就作为权值更新的主要依据。 </a:t>
            </a:r>
            <a:endParaRPr lang="en-US" altLang="zh-CN" sz="2100" dirty="0" smtClean="0"/>
          </a:p>
          <a:p>
            <a:endParaRPr lang="en-US" altLang="zh-CN" sz="2100" dirty="0" smtClean="0"/>
          </a:p>
          <a:p>
            <a:r>
              <a:rPr lang="en-US" altLang="zh-CN" sz="2100" dirty="0" smtClean="0"/>
              <a:t>Gibbs</a:t>
            </a:r>
            <a:r>
              <a:rPr lang="zh-CN" altLang="en-US" sz="2100" dirty="0" smtClean="0"/>
              <a:t>采样背后的原理就是</a:t>
            </a:r>
            <a:r>
              <a:rPr lang="en-US" altLang="zh-CN" sz="2100" dirty="0" err="1" smtClean="0"/>
              <a:t>Marcov</a:t>
            </a:r>
            <a:r>
              <a:rPr lang="zh-CN" altLang="en-US" sz="2100" dirty="0" smtClean="0"/>
              <a:t>链的细致平稳条件</a:t>
            </a:r>
          </a:p>
          <a:p>
            <a:endParaRPr lang="en-US" altLang="zh-CN" sz="2100" dirty="0" smtClean="0"/>
          </a:p>
          <a:p>
            <a:r>
              <a:rPr lang="zh-CN" altLang="en-US" sz="2100" dirty="0" smtClean="0"/>
              <a:t>通过从训练样本得到的隐层神经元状态上执行马尔可夫链抽样过程，来估计独立于数据的期望值，并行交替更新所有可见层神经元和隐层神经元的值</a:t>
            </a:r>
            <a:endParaRPr lang="en-US" sz="2100" dirty="0" smtClean="0"/>
          </a:p>
          <a:p>
            <a:endParaRPr lang="en-US" sz="2100" dirty="0" smtClean="0"/>
          </a:p>
          <a:p>
            <a:r>
              <a:rPr lang="zh-CN" altLang="en-US" sz="2100" dirty="0" smtClean="0">
                <a:solidFill>
                  <a:srgbClr val="FF0000"/>
                </a:solidFill>
              </a:rPr>
              <a:t>通过无监督预训练使网络获得高阶抽象特征，并且提供较好的初始权值，将权值限定在对全局训练有利的范围内，使用层与层之间的局部信息进行逐层训练，注重训练数据自身的特性，能够减小对学习目标过拟合的风险，并避免深神经网络中误差累积传递过长的问题</a:t>
            </a:r>
            <a:endParaRPr lang="en-US" sz="2100" dirty="0" smtClean="0">
              <a:solidFill>
                <a:srgbClr val="FF0000"/>
              </a:solidFill>
            </a:endParaRPr>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500" dirty="0"/>
          </a:p>
        </p:txBody>
      </p:sp>
      <p:sp>
        <p:nvSpPr>
          <p:cNvPr id="4" name="Rectangle 3"/>
          <p:cNvSpPr/>
          <p:nvPr/>
        </p:nvSpPr>
        <p:spPr>
          <a:xfrm>
            <a:off x="457200" y="6019800"/>
            <a:ext cx="8305800" cy="954107"/>
          </a:xfrm>
          <a:prstGeom prst="rect">
            <a:avLst/>
          </a:prstGeom>
        </p:spPr>
        <p:txBody>
          <a:bodyPr wrap="square">
            <a:spAutoFit/>
          </a:bodyPr>
          <a:lstStyle/>
          <a:p>
            <a:r>
              <a:rPr lang="en-US" sz="800" dirty="0" smtClean="0">
                <a:hlinkClick r:id="rId2"/>
              </a:rPr>
              <a:t>http://blog.csdn.net/zouxy09/article/details/8781396/</a:t>
            </a:r>
            <a:endParaRPr lang="en-US" sz="800" dirty="0" smtClean="0"/>
          </a:p>
          <a:p>
            <a:r>
              <a:rPr lang="en-US" sz="800" dirty="0" smtClean="0">
                <a:hlinkClick r:id="rId3"/>
              </a:rPr>
              <a:t>http://blog.csdn.net/roger__wong/article/details/43374343</a:t>
            </a:r>
            <a:endParaRPr lang="en-US" sz="800" dirty="0" smtClean="0"/>
          </a:p>
          <a:p>
            <a:r>
              <a:rPr lang="en-US" sz="800" dirty="0" smtClean="0">
                <a:hlinkClick r:id="rId4"/>
              </a:rPr>
              <a:t>http://www.jdon.com/bigdata/an-introduction-to-deep-learning-from-perceptrons-to-deep-networks-4.html</a:t>
            </a:r>
            <a:endParaRPr lang="en-US" sz="800" dirty="0" smtClean="0"/>
          </a:p>
          <a:p>
            <a:r>
              <a:rPr lang="en-US" sz="800" dirty="0" smtClean="0">
                <a:hlinkClick r:id="rId5"/>
              </a:rPr>
              <a:t>http://www.bubuko.com/infodetail-748176.html</a:t>
            </a:r>
            <a:endParaRPr lang="en-US" sz="800" dirty="0" smtClean="0"/>
          </a:p>
          <a:p>
            <a:r>
              <a:rPr lang="en-US" sz="800" dirty="0" smtClean="0">
                <a:hlinkClick r:id="rId6"/>
              </a:rPr>
              <a:t>http://www.lxway.com/4425820841.htm</a:t>
            </a:r>
            <a:endParaRPr lang="en-US" sz="800" dirty="0" smtClean="0"/>
          </a:p>
          <a:p>
            <a:r>
              <a:rPr lang="en-US" sz="800" dirty="0" smtClean="0">
                <a:hlinkClick r:id="rId7"/>
              </a:rPr>
              <a:t>http://ibillxia.github.io/blog/2013/04/12/Energy-Based-Models-and-Boltzmann-Machines/</a:t>
            </a:r>
            <a:endParaRPr lang="en-US" sz="800" dirty="0" smtClean="0"/>
          </a:p>
          <a:p>
            <a:endParaRPr lang="en-US" sz="800"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b="1" dirty="0" smtClean="0"/>
              <a:t>（</a:t>
            </a:r>
            <a:r>
              <a:rPr lang="en-US" b="1" dirty="0" smtClean="0"/>
              <a:t>Generalized Linear Model, GLM）</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hlinkClick r:id="rId2"/>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r>
              <a:rPr lang="en-US" dirty="0" smtClean="0">
                <a:hlinkClick r:id="rId3"/>
              </a:rPr>
              <a:t>http://blog.csdn.net/dream_angel_z/article/details/46288167</a:t>
            </a:r>
            <a:endParaRPr lang="en-US" dirty="0" smtClean="0"/>
          </a:p>
          <a:p>
            <a:endParaRPr lang="en-US" dirty="0"/>
          </a:p>
        </p:txBody>
      </p:sp>
      <p:pic>
        <p:nvPicPr>
          <p:cNvPr id="3075" name="Picture 3"/>
          <p:cNvPicPr>
            <a:picLocks noChangeAspect="1" noChangeArrowheads="1"/>
          </p:cNvPicPr>
          <p:nvPr/>
        </p:nvPicPr>
        <p:blipFill>
          <a:blip r:embed="rId4" cstate="print"/>
          <a:srcRect/>
          <a:stretch>
            <a:fillRect/>
          </a:stretch>
        </p:blipFill>
        <p:spPr bwMode="auto">
          <a:xfrm>
            <a:off x="1066800" y="1371600"/>
            <a:ext cx="6296025" cy="3794774"/>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Propagation – </a:t>
            </a:r>
            <a:endParaRPr lang="en-US" dirty="0"/>
          </a:p>
        </p:txBody>
      </p:sp>
      <p:sp>
        <p:nvSpPr>
          <p:cNvPr id="3" name="Content Placeholder 2"/>
          <p:cNvSpPr>
            <a:spLocks noGrp="1"/>
          </p:cNvSpPr>
          <p:nvPr>
            <p:ph idx="1"/>
          </p:nvPr>
        </p:nvSpPr>
        <p:spPr/>
        <p:txBody>
          <a:bodyPr>
            <a:normAutofit/>
          </a:bodyPr>
          <a:lstStyle/>
          <a:p>
            <a:endParaRPr lang="en-US" sz="800" dirty="0" smtClean="0"/>
          </a:p>
          <a:p>
            <a:r>
              <a:rPr lang="en-US" dirty="0" smtClean="0"/>
              <a:t>Auto-Encoder </a:t>
            </a:r>
          </a:p>
          <a:p>
            <a:r>
              <a:rPr lang="zh-CN" altLang="en-US" sz="1000" dirty="0" smtClean="0"/>
              <a:t>在</a:t>
            </a:r>
            <a:r>
              <a:rPr lang="en-US" altLang="zh-CN" sz="1000" dirty="0" err="1" smtClean="0"/>
              <a:t>autoencoder</a:t>
            </a:r>
            <a:r>
              <a:rPr lang="zh-CN" altLang="en-US" sz="1000" dirty="0" smtClean="0"/>
              <a:t>中是通过重构值和输入值之间的误差作为损失函数</a:t>
            </a:r>
            <a:endParaRPr lang="en-US" sz="1000" dirty="0" smtClean="0"/>
          </a:p>
          <a:p>
            <a:endParaRPr lang="en-US" dirty="0" smtClean="0"/>
          </a:p>
          <a:p>
            <a:endParaRPr lang="en-US" dirty="0" smtClean="0"/>
          </a:p>
          <a:p>
            <a:endParaRPr lang="en-US" dirty="0" smtClean="0"/>
          </a:p>
          <a:p>
            <a:endParaRPr lang="en-US" dirty="0" smtClean="0"/>
          </a:p>
          <a:p>
            <a:endParaRPr lang="en-US" dirty="0" smtClean="0"/>
          </a:p>
          <a:p>
            <a:r>
              <a:rPr lang="en-US" sz="900" dirty="0" smtClean="0">
                <a:hlinkClick r:id="rId2"/>
              </a:rPr>
              <a:t>https://papers.nips.cc/paper/3048-greedy-layer-wise-training-of-deep-networks.pdf</a:t>
            </a:r>
            <a:endParaRPr lang="en-US" sz="900" dirty="0" smtClean="0"/>
          </a:p>
          <a:p>
            <a:r>
              <a:rPr lang="en-US" sz="900" dirty="0" smtClean="0">
                <a:hlinkClick r:id="rId3"/>
              </a:rPr>
              <a:t>http://www.cs.toronto.edu/~rsalakhu/deeplearning/yoshua_icml2009.pdf</a:t>
            </a:r>
            <a:endParaRPr lang="en-US" sz="900" dirty="0" smtClean="0"/>
          </a:p>
          <a:p>
            <a:r>
              <a:rPr lang="en-US" sz="900" dirty="0" smtClean="0">
                <a:hlinkClick r:id="rId4"/>
              </a:rPr>
              <a:t>http://deeplearning.cs.cmu.edu/notes/hefny_Greedy.pdf</a:t>
            </a:r>
            <a:endParaRPr lang="en-US" sz="900" dirty="0" smtClean="0"/>
          </a:p>
          <a:p>
            <a:endParaRPr lang="en-US" sz="900" dirty="0" smtClean="0"/>
          </a:p>
          <a:p>
            <a:endParaRPr lang="en-US" dirty="0" smtClean="0"/>
          </a:p>
          <a:p>
            <a:endParaRPr lang="en-US" dirty="0" smtClean="0"/>
          </a:p>
          <a:p>
            <a:endParaRPr lang="en-US" dirty="0" smtClean="0"/>
          </a:p>
          <a:p>
            <a:endParaRPr lang="en-US" dirty="0" smtClean="0"/>
          </a:p>
          <a:p>
            <a:endParaRPr lang="en-US" dirty="0"/>
          </a:p>
        </p:txBody>
      </p:sp>
      <p:pic>
        <p:nvPicPr>
          <p:cNvPr id="6146" name="Picture 2"/>
          <p:cNvPicPr>
            <a:picLocks noChangeAspect="1" noChangeArrowheads="1"/>
          </p:cNvPicPr>
          <p:nvPr/>
        </p:nvPicPr>
        <p:blipFill>
          <a:blip r:embed="rId5" cstate="print"/>
          <a:srcRect/>
          <a:stretch>
            <a:fillRect/>
          </a:stretch>
        </p:blipFill>
        <p:spPr bwMode="auto">
          <a:xfrm>
            <a:off x="381000" y="2895600"/>
            <a:ext cx="4572250" cy="2059971"/>
          </a:xfrm>
          <a:prstGeom prst="rect">
            <a:avLst/>
          </a:prstGeom>
          <a:noFill/>
          <a:ln w="9525">
            <a:noFill/>
            <a:miter lim="800000"/>
            <a:headEnd/>
            <a:tailEnd/>
          </a:ln>
        </p:spPr>
      </p:pic>
      <p:pic>
        <p:nvPicPr>
          <p:cNvPr id="6147" name="Picture 3"/>
          <p:cNvPicPr>
            <a:picLocks noChangeAspect="1" noChangeArrowheads="1"/>
          </p:cNvPicPr>
          <p:nvPr/>
        </p:nvPicPr>
        <p:blipFill>
          <a:blip r:embed="rId6" cstate="print"/>
          <a:srcRect/>
          <a:stretch>
            <a:fillRect/>
          </a:stretch>
        </p:blipFill>
        <p:spPr bwMode="auto">
          <a:xfrm>
            <a:off x="5029200" y="2971800"/>
            <a:ext cx="3762375" cy="19959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609600" y="1676400"/>
            <a:ext cx="7591425" cy="17526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762000" y="3810000"/>
            <a:ext cx="7610475" cy="208597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in DANN-2</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457200" y="2238008"/>
            <a:ext cx="8229600" cy="3250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 is DBN</a:t>
            </a:r>
            <a:endParaRPr lang="en-US" dirty="0"/>
          </a:p>
        </p:txBody>
      </p:sp>
      <p:sp>
        <p:nvSpPr>
          <p:cNvPr id="3" name="Content Placeholder 2"/>
          <p:cNvSpPr>
            <a:spLocks noGrp="1"/>
          </p:cNvSpPr>
          <p:nvPr>
            <p:ph idx="1"/>
          </p:nvPr>
        </p:nvSpPr>
        <p:spPr/>
        <p:txBody>
          <a:bodyPr>
            <a:normAutofit/>
          </a:bodyPr>
          <a:lstStyle/>
          <a:p>
            <a:r>
              <a:rPr lang="en-US" altLang="zh-CN" dirty="0" smtClean="0"/>
              <a:t>DBNs</a:t>
            </a:r>
          </a:p>
          <a:p>
            <a:r>
              <a:rPr lang="en-US" sz="1600" dirty="0" smtClean="0"/>
              <a:t>  DBNs</a:t>
            </a:r>
            <a:r>
              <a:rPr lang="zh-CN" altLang="en-US" sz="1600" dirty="0" smtClean="0"/>
              <a:t>是一个概率生成模型，与传统的判别模型的神经网络相对，生成模型是建立一个观察数据和标签之间的联合分布，对</a:t>
            </a:r>
            <a:r>
              <a:rPr lang="en-US" sz="1600" dirty="0" smtClean="0"/>
              <a:t>P(</a:t>
            </a:r>
            <a:r>
              <a:rPr lang="en-US" sz="1600" dirty="0" err="1" smtClean="0"/>
              <a:t>Observation|Label</a:t>
            </a:r>
            <a:r>
              <a:rPr lang="en-US" sz="1600" dirty="0" smtClean="0"/>
              <a:t>)</a:t>
            </a:r>
            <a:r>
              <a:rPr lang="zh-CN" altLang="en-US" sz="1600" dirty="0" smtClean="0"/>
              <a:t>和 </a:t>
            </a:r>
            <a:r>
              <a:rPr lang="en-US" sz="1600" dirty="0" smtClean="0"/>
              <a:t>P(</a:t>
            </a:r>
            <a:r>
              <a:rPr lang="en-US" sz="1600" dirty="0" err="1" smtClean="0"/>
              <a:t>Label|Observation</a:t>
            </a:r>
            <a:r>
              <a:rPr lang="en-US" sz="1600" dirty="0" smtClean="0"/>
              <a:t>)</a:t>
            </a:r>
            <a:r>
              <a:rPr lang="zh-CN" altLang="en-US" sz="1600" dirty="0" smtClean="0"/>
              <a:t>都做了评估，而判别模型仅仅而已评估了后者，也就是</a:t>
            </a:r>
            <a:r>
              <a:rPr lang="en-US" sz="1600" dirty="0" smtClean="0"/>
              <a:t>P(</a:t>
            </a:r>
            <a:r>
              <a:rPr lang="en-US" sz="1600" dirty="0" err="1" smtClean="0"/>
              <a:t>Label|Observation</a:t>
            </a:r>
            <a:r>
              <a:rPr lang="en-US" sz="1600" dirty="0" smtClean="0"/>
              <a:t>)。</a:t>
            </a:r>
          </a:p>
          <a:p>
            <a:endParaRPr lang="en-US" sz="1600" dirty="0" smtClean="0"/>
          </a:p>
          <a:p>
            <a:endParaRPr lang="en-US" sz="1600" dirty="0" smtClean="0"/>
          </a:p>
          <a:p>
            <a:endParaRPr lang="en-US" sz="1600" dirty="0" smtClean="0"/>
          </a:p>
          <a:p>
            <a:endParaRPr lang="en-US" sz="1600" dirty="0" smtClean="0"/>
          </a:p>
          <a:p>
            <a:r>
              <a:rPr lang="en-US" sz="1600" dirty="0" smtClean="0">
                <a:hlinkClick r:id="rId2"/>
              </a:rPr>
              <a:t>http://blog.csdn.net/zouxy09/article/details/8781396/</a:t>
            </a:r>
            <a:endParaRPr lang="en-US" sz="1600" dirty="0" smtClean="0"/>
          </a:p>
          <a:p>
            <a:endParaRPr lang="en-US" sz="1600" dirty="0" smtClean="0"/>
          </a:p>
          <a:p>
            <a:endParaRPr lang="en-US" sz="15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609600" y="1752600"/>
            <a:ext cx="7620000" cy="43815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r>
              <a:rPr lang="en-US" altLang="zh-CN" dirty="0" smtClean="0"/>
              <a:t>--</a:t>
            </a:r>
            <a:r>
              <a:rPr lang="en-US" dirty="0" smtClean="0"/>
              <a:t>RBM</a:t>
            </a:r>
            <a:endParaRPr lang="en-US" dirty="0"/>
          </a:p>
        </p:txBody>
      </p:sp>
      <p:sp>
        <p:nvSpPr>
          <p:cNvPr id="3" name="Content Placeholder 2"/>
          <p:cNvSpPr>
            <a:spLocks noGrp="1"/>
          </p:cNvSpPr>
          <p:nvPr>
            <p:ph idx="1"/>
          </p:nvPr>
        </p:nvSpPr>
        <p:spPr/>
        <p:txBody>
          <a:bodyPr>
            <a:normAutofit/>
          </a:bodyPr>
          <a:lstStyle/>
          <a:p>
            <a:r>
              <a:rPr lang="zh-CN" altLang="en-US" sz="1700" dirty="0" smtClean="0"/>
              <a:t>递归神经网络由于其结构特性，神经元状态可随时间而变化，将此过程可以抽象成能量递减过程，变化最终会导致稳态，此稳态为能量极小值点。</a:t>
            </a:r>
            <a:endParaRPr lang="en-US" altLang="zh-CN" sz="1700" dirty="0" smtClean="0"/>
          </a:p>
          <a:p>
            <a:endParaRPr lang="en-US" dirty="0" smtClean="0">
              <a:hlinkClick r:id="rId2"/>
            </a:endParaRPr>
          </a:p>
          <a:p>
            <a:endParaRPr lang="en-US" dirty="0" smtClean="0">
              <a:hlinkClick r:id="rId2"/>
            </a:endParaRPr>
          </a:p>
          <a:p>
            <a:endParaRPr lang="en-US" dirty="0" smtClean="0">
              <a:hlinkClick r:id="rId2"/>
            </a:endParaRPr>
          </a:p>
          <a:p>
            <a:r>
              <a:rPr lang="en-US" sz="900" dirty="0" smtClean="0">
                <a:hlinkClick r:id="rId2"/>
              </a:rPr>
              <a:t>http://arxiv.org/pdf/1302.3931v7.pdf</a:t>
            </a:r>
            <a:endParaRPr lang="en-US" sz="900" dirty="0" smtClean="0"/>
          </a:p>
          <a:p>
            <a:r>
              <a:rPr lang="en-US" sz="900" dirty="0" smtClean="0">
                <a:hlinkClick r:id="rId3"/>
              </a:rPr>
              <a:t>http://blog.csdn.net/roger__wong/article/details/43374343</a:t>
            </a:r>
            <a:endParaRPr lang="en-US" sz="900" dirty="0" smtClean="0"/>
          </a:p>
          <a:p>
            <a:r>
              <a:rPr lang="en-US" sz="900" dirty="0" smtClean="0">
                <a:hlinkClick r:id="rId4"/>
              </a:rPr>
              <a:t>http://suanfazu.com/t/deep-learning/9401</a:t>
            </a:r>
            <a:endParaRPr lang="en-US" sz="900" dirty="0" smtClean="0"/>
          </a:p>
          <a:p>
            <a:endParaRPr lang="en-US" sz="900" dirty="0" smtClean="0"/>
          </a:p>
          <a:p>
            <a:endParaRPr lang="en-US" dirty="0" smtClean="0"/>
          </a:p>
          <a:p>
            <a:endParaRPr lang="en-US" dirty="0"/>
          </a:p>
        </p:txBody>
      </p:sp>
      <p:pic>
        <p:nvPicPr>
          <p:cNvPr id="6146" name="Picture 2"/>
          <p:cNvPicPr>
            <a:picLocks noChangeAspect="1" noChangeArrowheads="1"/>
          </p:cNvPicPr>
          <p:nvPr/>
        </p:nvPicPr>
        <p:blipFill>
          <a:blip r:embed="rId5" cstate="print"/>
          <a:srcRect/>
          <a:stretch>
            <a:fillRect/>
          </a:stretch>
        </p:blipFill>
        <p:spPr bwMode="auto">
          <a:xfrm>
            <a:off x="123825" y="2514600"/>
            <a:ext cx="9020175" cy="10477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b="1" dirty="0" smtClean="0"/>
              <a:t>（</a:t>
            </a:r>
            <a:r>
              <a:rPr lang="en-US" b="1" dirty="0" smtClean="0"/>
              <a:t>Generalized Linear Model, GLM）</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55000" lnSpcReduction="20000"/>
          </a:bodyPr>
          <a:lstStyle/>
          <a:p>
            <a:endParaRPr lang="en-US" dirty="0" smtClean="0">
              <a:hlinkClick r:id="rId2"/>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r>
              <a:rPr lang="en-US" dirty="0" smtClean="0">
                <a:hlinkClick r:id="rId3"/>
              </a:rPr>
              <a:t>http://blog.csdn.net/dream_angel_z/article/details/46288167</a:t>
            </a:r>
            <a:endParaRPr lang="en-US" dirty="0" smtClean="0"/>
          </a:p>
          <a:p>
            <a:endParaRPr lang="en-US" dirty="0"/>
          </a:p>
        </p:txBody>
      </p:sp>
      <p:pic>
        <p:nvPicPr>
          <p:cNvPr id="4098" name="Picture 2"/>
          <p:cNvPicPr>
            <a:picLocks noChangeAspect="1" noChangeArrowheads="1"/>
          </p:cNvPicPr>
          <p:nvPr/>
        </p:nvPicPr>
        <p:blipFill>
          <a:blip r:embed="rId4" cstate="print"/>
          <a:srcRect/>
          <a:stretch>
            <a:fillRect/>
          </a:stretch>
        </p:blipFill>
        <p:spPr bwMode="auto">
          <a:xfrm>
            <a:off x="1371600" y="1020307"/>
            <a:ext cx="5410200" cy="4707141"/>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b="1" dirty="0" smtClean="0"/>
              <a:t>（</a:t>
            </a:r>
            <a:r>
              <a:rPr lang="en-US" b="1" dirty="0" smtClean="0"/>
              <a:t>Generalized Linear Model, GLM）</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32500" lnSpcReduction="20000"/>
          </a:bodyPr>
          <a:lstStyle/>
          <a:p>
            <a:endParaRPr lang="en-US" dirty="0" smtClean="0">
              <a:hlinkClick r:id="rId2"/>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r>
              <a:rPr lang="en-US" dirty="0" smtClean="0">
                <a:hlinkClick r:id="rId3"/>
              </a:rPr>
              <a:t>http://blog.csdn.net/dream_angel_z/article/details/46288167</a:t>
            </a:r>
            <a:endParaRPr lang="en-US" dirty="0" smtClean="0"/>
          </a:p>
          <a:p>
            <a:endParaRPr lang="en-US" dirty="0"/>
          </a:p>
        </p:txBody>
      </p:sp>
      <p:pic>
        <p:nvPicPr>
          <p:cNvPr id="5122" name="Picture 2"/>
          <p:cNvPicPr>
            <a:picLocks noChangeAspect="1" noChangeArrowheads="1"/>
          </p:cNvPicPr>
          <p:nvPr/>
        </p:nvPicPr>
        <p:blipFill>
          <a:blip r:embed="rId4" cstate="print"/>
          <a:srcRect/>
          <a:stretch>
            <a:fillRect/>
          </a:stretch>
        </p:blipFill>
        <p:spPr bwMode="auto">
          <a:xfrm>
            <a:off x="1143000" y="914400"/>
            <a:ext cx="5891213" cy="483588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a:t>
            </a:r>
            <a:endParaRPr lang="en-US" dirty="0"/>
          </a:p>
        </p:txBody>
      </p:sp>
      <p:sp>
        <p:nvSpPr>
          <p:cNvPr id="3" name="Content Placeholder 2"/>
          <p:cNvSpPr>
            <a:spLocks noGrp="1"/>
          </p:cNvSpPr>
          <p:nvPr>
            <p:ph idx="1"/>
          </p:nvPr>
        </p:nvSpPr>
        <p:spPr/>
        <p:txBody>
          <a:bodyPr/>
          <a:lstStyle/>
          <a:p>
            <a:endParaRPr lang="en-US" dirty="0" smtClean="0">
              <a:hlinkClick r:id="rId2"/>
            </a:endParaRPr>
          </a:p>
          <a:p>
            <a:r>
              <a:rPr lang="en-US" dirty="0" smtClean="0">
                <a:hlinkClick r:id="rId2"/>
              </a:rPr>
              <a:t>http://cs231n.github.io/convolutional-networks/</a:t>
            </a:r>
          </a:p>
          <a:p>
            <a:endParaRPr lang="en-US" dirty="0" smtClean="0">
              <a:hlinkClick r:id="rId2"/>
            </a:endParaRPr>
          </a:p>
          <a:p>
            <a:r>
              <a:rPr lang="en-US" dirty="0" smtClean="0">
                <a:hlinkClick r:id="rId2"/>
              </a:rPr>
              <a:t>http://cs231n.github.io/neural-networks-1/</a:t>
            </a:r>
            <a:endParaRPr lang="en-US" dirty="0"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CUDA</a:t>
            </a:r>
            <a:endParaRPr lang="en-US" dirty="0"/>
          </a:p>
        </p:txBody>
      </p:sp>
      <p:sp>
        <p:nvSpPr>
          <p:cNvPr id="3" name="Content Placeholder 2"/>
          <p:cNvSpPr>
            <a:spLocks noGrp="1"/>
          </p:cNvSpPr>
          <p:nvPr>
            <p:ph idx="1"/>
          </p:nvPr>
        </p:nvSpPr>
        <p:spPr/>
        <p:txBody>
          <a:bodyPr>
            <a:normAutofit/>
          </a:bodyPr>
          <a:lstStyle/>
          <a:p>
            <a:r>
              <a:rPr lang="en-US" dirty="0" smtClean="0">
                <a:hlinkClick r:id="rId2"/>
              </a:rPr>
              <a:t>https://code.google.com/archive/p/cuda-convnet/</a:t>
            </a:r>
          </a:p>
          <a:p>
            <a:endParaRPr lang="en-US" dirty="0" smtClean="0">
              <a:hlinkClick r:id="rId2"/>
            </a:endParaRPr>
          </a:p>
          <a:p>
            <a:r>
              <a:rPr lang="en-US" dirty="0" smtClean="0">
                <a:hlinkClick r:id="rId2"/>
              </a:rPr>
              <a:t>http://www.nvidia.com/object/cuda_home_new.html</a:t>
            </a:r>
            <a:endParaRPr lang="en-US" dirty="0" smtClean="0"/>
          </a:p>
          <a:p>
            <a:endParaRPr lang="en-US" dirty="0" smtClean="0"/>
          </a:p>
          <a:p>
            <a:endParaRPr lang="en-US" dirty="0" smtClean="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DL on Spark</a:t>
            </a:r>
            <a:endParaRPr lang="en-US" dirty="0"/>
          </a:p>
        </p:txBody>
      </p:sp>
      <p:sp>
        <p:nvSpPr>
          <p:cNvPr id="3" name="Content Placeholder 2"/>
          <p:cNvSpPr>
            <a:spLocks noGrp="1"/>
          </p:cNvSpPr>
          <p:nvPr>
            <p:ph idx="1"/>
          </p:nvPr>
        </p:nvSpPr>
        <p:spPr/>
        <p:txBody>
          <a:bodyPr>
            <a:normAutofit lnSpcReduction="10000"/>
          </a:bodyPr>
          <a:lstStyle/>
          <a:p>
            <a:r>
              <a:rPr lang="en-US" dirty="0" smtClean="0">
                <a:hlinkClick r:id="rId2"/>
              </a:rPr>
              <a:t>https://github.com/h2oai/sparkling-water</a:t>
            </a:r>
            <a:endParaRPr lang="en-US" dirty="0" smtClean="0"/>
          </a:p>
          <a:p>
            <a:endParaRPr lang="en-US" dirty="0" smtClean="0"/>
          </a:p>
          <a:p>
            <a:r>
              <a:rPr lang="en-US" dirty="0" smtClean="0">
                <a:hlinkClick r:id="rId3"/>
              </a:rPr>
              <a:t>https://github.com/deeplearning4j/deeplearning4j</a:t>
            </a:r>
            <a:endParaRPr lang="en-US" dirty="0" smtClean="0"/>
          </a:p>
          <a:p>
            <a:endParaRPr lang="en-US" dirty="0" smtClean="0"/>
          </a:p>
          <a:p>
            <a:r>
              <a:rPr lang="en-US" dirty="0" smtClean="0">
                <a:hlinkClick r:id="rId4"/>
              </a:rPr>
              <a:t>https://github.com/amplab/SparkNet</a:t>
            </a:r>
            <a:endParaRPr lang="en-US" dirty="0" smtClean="0"/>
          </a:p>
          <a:p>
            <a:endParaRPr lang="en-US" dirty="0" smtClean="0"/>
          </a:p>
          <a:p>
            <a:r>
              <a:rPr lang="en-US" dirty="0" smtClean="0">
                <a:hlinkClick r:id="rId5"/>
              </a:rPr>
              <a:t>https://github.com/maxpumperla/elephas</a:t>
            </a:r>
            <a:endParaRPr lang="en-US" dirty="0" smtClean="0"/>
          </a:p>
          <a:p>
            <a:endParaRPr lang="en-US" dirty="0" smtClean="0"/>
          </a:p>
          <a:p>
            <a:endParaRPr lang="en-US" dirty="0" smtClean="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3553</TotalTime>
  <Words>1084</Words>
  <Application>Microsoft Office PowerPoint</Application>
  <PresentationFormat>On-screen Show (4:3)</PresentationFormat>
  <Paragraphs>600</Paragraphs>
  <Slides>45</Slides>
  <Notes>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Slide 1</vt:lpstr>
      <vt:lpstr>Slide 2</vt:lpstr>
      <vt:lpstr>（Generalized Linear Model, GLM） </vt:lpstr>
      <vt:lpstr>（Generalized Linear Model, GLM） </vt:lpstr>
      <vt:lpstr>（Generalized Linear Model, GLM） </vt:lpstr>
      <vt:lpstr>（Generalized Linear Model, GLM） </vt:lpstr>
      <vt:lpstr>CNN</vt:lpstr>
      <vt:lpstr>CUDA</vt:lpstr>
      <vt:lpstr>DL on Spark</vt:lpstr>
      <vt:lpstr>DL on Spark</vt:lpstr>
      <vt:lpstr>What is the difference between L1 and L2 regularization</vt:lpstr>
      <vt:lpstr>Slide 12</vt:lpstr>
      <vt:lpstr>What is GD </vt:lpstr>
      <vt:lpstr>Slide 14</vt:lpstr>
      <vt:lpstr>GD-why care learning rate</vt:lpstr>
      <vt:lpstr>Why  care direction?</vt:lpstr>
      <vt:lpstr>                How Improve Direction                                            – second order</vt:lpstr>
      <vt:lpstr>                How Improve Direction                                            – second order</vt:lpstr>
      <vt:lpstr>                How Improve Direction                                            – second order</vt:lpstr>
      <vt:lpstr> How Improve Direction                                            – Combination</vt:lpstr>
      <vt:lpstr>How improve –use second order</vt:lpstr>
      <vt:lpstr>How improve –use second order</vt:lpstr>
      <vt:lpstr>How improve –use second order</vt:lpstr>
      <vt:lpstr>How improve – approximate </vt:lpstr>
      <vt:lpstr>How improve – approximate </vt:lpstr>
      <vt:lpstr>             How Improve Learning Rate                                                   --adapdelta </vt:lpstr>
      <vt:lpstr>             How Improve Learning Rate                                                   --adapdelta </vt:lpstr>
      <vt:lpstr>Slide 28</vt:lpstr>
      <vt:lpstr>Python-Spark-TensorFlow-deeplearning4j</vt:lpstr>
      <vt:lpstr>How Propagation – </vt:lpstr>
      <vt:lpstr>How Propagation in DL </vt:lpstr>
      <vt:lpstr>Problem in D-ANN-1</vt:lpstr>
      <vt:lpstr>Problem in DANN-2</vt:lpstr>
      <vt:lpstr>How Propagation – </vt:lpstr>
      <vt:lpstr>How Propagation – </vt:lpstr>
      <vt:lpstr>Gibbs sampling</vt:lpstr>
      <vt:lpstr>对比散度算法(Contrastive Divergence)</vt:lpstr>
      <vt:lpstr>Slide 38</vt:lpstr>
      <vt:lpstr>Slide 39</vt:lpstr>
      <vt:lpstr>How Propagation – </vt:lpstr>
      <vt:lpstr>Slide 41</vt:lpstr>
      <vt:lpstr>Problem in DANN-2</vt:lpstr>
      <vt:lpstr>What is DBN</vt:lpstr>
      <vt:lpstr>Slide 44</vt:lpstr>
      <vt:lpstr>Why--RBM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214</cp:revision>
  <dcterms:created xsi:type="dcterms:W3CDTF">2006-08-16T00:00:00Z</dcterms:created>
  <dcterms:modified xsi:type="dcterms:W3CDTF">2016-05-19T19:39:35Z</dcterms:modified>
</cp:coreProperties>
</file>